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66" r:id="rId3"/>
    <p:sldId id="267" r:id="rId4"/>
    <p:sldId id="268" r:id="rId5"/>
    <p:sldId id="269" r:id="rId6"/>
    <p:sldId id="270" r:id="rId7"/>
    <p:sldId id="271" r:id="rId8"/>
    <p:sldId id="272" r:id="rId9"/>
    <p:sldId id="273" r:id="rId10"/>
  </p:sldIdLst>
  <p:sldSz cx="7569200" cy="10693400"/>
  <p:notesSz cx="7569200" cy="10693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4" d="100"/>
          <a:sy n="44" d="100"/>
        </p:scale>
        <p:origin x="-2352" y="-10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0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3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7" Type="http://schemas.openxmlformats.org/officeDocument/2006/relationships/image" Target="../media/image21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0.png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png"/><Relationship Id="rId3" Type="http://schemas.openxmlformats.org/officeDocument/2006/relationships/image" Target="../media/image23.png"/><Relationship Id="rId7" Type="http://schemas.openxmlformats.org/officeDocument/2006/relationships/image" Target="../media/image27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6.png"/><Relationship Id="rId5" Type="http://schemas.openxmlformats.org/officeDocument/2006/relationships/image" Target="../media/image25.png"/><Relationship Id="rId10" Type="http://schemas.openxmlformats.org/officeDocument/2006/relationships/image" Target="../media/image30.png"/><Relationship Id="rId4" Type="http://schemas.openxmlformats.org/officeDocument/2006/relationships/image" Target="../media/image24.png"/><Relationship Id="rId9" Type="http://schemas.openxmlformats.org/officeDocument/2006/relationships/image" Target="../media/image29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object 23"/>
          <p:cNvSpPr/>
          <p:nvPr/>
        </p:nvSpPr>
        <p:spPr>
          <a:xfrm>
            <a:off x="280416" y="1071372"/>
            <a:ext cx="6917435" cy="78485"/>
          </a:xfrm>
          <a:custGeom>
            <a:avLst/>
            <a:gdLst/>
            <a:ahLst/>
            <a:cxnLst/>
            <a:rect l="l" t="t" r="r" b="b"/>
            <a:pathLst>
              <a:path w="6917435" h="78485">
                <a:moveTo>
                  <a:pt x="0" y="78485"/>
                </a:moveTo>
                <a:lnTo>
                  <a:pt x="6917435" y="78485"/>
                </a:lnTo>
                <a:lnTo>
                  <a:pt x="6917435" y="0"/>
                </a:lnTo>
                <a:lnTo>
                  <a:pt x="0" y="0"/>
                </a:lnTo>
                <a:lnTo>
                  <a:pt x="0" y="78485"/>
                </a:lnTo>
                <a:close/>
              </a:path>
            </a:pathLst>
          </a:custGeom>
          <a:solidFill>
            <a:srgbClr val="00FF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1387602" y="4385305"/>
            <a:ext cx="4418837" cy="37414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76200" y="4751832"/>
            <a:ext cx="7402068" cy="1187957"/>
          </a:xfrm>
          <a:custGeom>
            <a:avLst/>
            <a:gdLst/>
            <a:ahLst/>
            <a:cxnLst/>
            <a:rect l="l" t="t" r="r" b="b"/>
            <a:pathLst>
              <a:path w="7402068" h="1187957">
                <a:moveTo>
                  <a:pt x="7402068" y="1187957"/>
                </a:moveTo>
                <a:lnTo>
                  <a:pt x="7402068" y="0"/>
                </a:lnTo>
                <a:lnTo>
                  <a:pt x="0" y="0"/>
                </a:lnTo>
                <a:lnTo>
                  <a:pt x="0" y="1187957"/>
                </a:lnTo>
                <a:lnTo>
                  <a:pt x="7402068" y="1187957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1387602" y="4744970"/>
            <a:ext cx="4418837" cy="120243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76200" y="5939790"/>
            <a:ext cx="7402068" cy="1187958"/>
          </a:xfrm>
          <a:custGeom>
            <a:avLst/>
            <a:gdLst/>
            <a:ahLst/>
            <a:cxnLst/>
            <a:rect l="l" t="t" r="r" b="b"/>
            <a:pathLst>
              <a:path w="7402068" h="1187958">
                <a:moveTo>
                  <a:pt x="0" y="1187958"/>
                </a:moveTo>
                <a:lnTo>
                  <a:pt x="7402068" y="1187958"/>
                </a:lnTo>
                <a:lnTo>
                  <a:pt x="7402068" y="0"/>
                </a:lnTo>
                <a:lnTo>
                  <a:pt x="0" y="0"/>
                </a:lnTo>
                <a:lnTo>
                  <a:pt x="0" y="1187958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1387602" y="5932927"/>
            <a:ext cx="4418837" cy="120243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76200" y="7127748"/>
            <a:ext cx="7402068" cy="1187958"/>
          </a:xfrm>
          <a:custGeom>
            <a:avLst/>
            <a:gdLst/>
            <a:ahLst/>
            <a:cxnLst/>
            <a:rect l="l" t="t" r="r" b="b"/>
            <a:pathLst>
              <a:path w="7402068" h="1187957">
                <a:moveTo>
                  <a:pt x="0" y="1187958"/>
                </a:moveTo>
                <a:lnTo>
                  <a:pt x="7402068" y="1187958"/>
                </a:lnTo>
                <a:lnTo>
                  <a:pt x="7402068" y="0"/>
                </a:lnTo>
                <a:lnTo>
                  <a:pt x="0" y="0"/>
                </a:lnTo>
                <a:lnTo>
                  <a:pt x="0" y="1187958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1387602" y="7120885"/>
            <a:ext cx="4418837" cy="153161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2004059" y="7582657"/>
            <a:ext cx="3238499" cy="739901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76200" y="8315706"/>
            <a:ext cx="7402068" cy="1187958"/>
          </a:xfrm>
          <a:custGeom>
            <a:avLst/>
            <a:gdLst/>
            <a:ahLst/>
            <a:cxnLst/>
            <a:rect l="l" t="t" r="r" b="b"/>
            <a:pathLst>
              <a:path w="7402068" h="1187957">
                <a:moveTo>
                  <a:pt x="7402068" y="1187958"/>
                </a:moveTo>
                <a:lnTo>
                  <a:pt x="7402068" y="0"/>
                </a:lnTo>
                <a:lnTo>
                  <a:pt x="0" y="0"/>
                </a:lnTo>
                <a:lnTo>
                  <a:pt x="0" y="1187958"/>
                </a:lnTo>
                <a:lnTo>
                  <a:pt x="7402068" y="1187958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2004059" y="8309605"/>
            <a:ext cx="3238499" cy="1200912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76200" y="9503664"/>
            <a:ext cx="7402068" cy="1187953"/>
          </a:xfrm>
          <a:custGeom>
            <a:avLst/>
            <a:gdLst/>
            <a:ahLst/>
            <a:cxnLst/>
            <a:rect l="l" t="t" r="r" b="b"/>
            <a:pathLst>
              <a:path w="7402068" h="1187953">
                <a:moveTo>
                  <a:pt x="7402068" y="1187953"/>
                </a:moveTo>
                <a:lnTo>
                  <a:pt x="7402068" y="0"/>
                </a:lnTo>
                <a:lnTo>
                  <a:pt x="0" y="0"/>
                </a:lnTo>
                <a:lnTo>
                  <a:pt x="0" y="1187953"/>
                </a:lnTo>
                <a:lnTo>
                  <a:pt x="7402068" y="118795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2004059" y="9497563"/>
            <a:ext cx="3238499" cy="525017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1775714" y="522437"/>
            <a:ext cx="4043083" cy="299720"/>
          </a:xfrm>
          <a:prstGeom prst="rect">
            <a:avLst/>
          </a:prstGeom>
        </p:spPr>
        <p:txBody>
          <a:bodyPr wrap="square" lIns="0" tIns="14636" rIns="0" bIns="0" rtlCol="0">
            <a:noAutofit/>
          </a:bodyPr>
          <a:lstStyle/>
          <a:p>
            <a:pPr marL="12700">
              <a:lnSpc>
                <a:spcPts val="2305"/>
              </a:lnSpc>
            </a:pPr>
            <a:r>
              <a:rPr sz="2150" b="1" spc="0" dirty="0" smtClean="0">
                <a:latin typeface="Arial"/>
                <a:cs typeface="Arial"/>
              </a:rPr>
              <a:t>Homogeneous Nucleation (VII)</a:t>
            </a:r>
            <a:endParaRPr sz="215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66014" y="1546196"/>
            <a:ext cx="7040533" cy="494034"/>
          </a:xfrm>
          <a:prstGeom prst="rect">
            <a:avLst/>
          </a:prstGeom>
        </p:spPr>
        <p:txBody>
          <a:bodyPr wrap="square" lIns="0" tIns="10445" rIns="0" bIns="0" rtlCol="0">
            <a:noAutofit/>
          </a:bodyPr>
          <a:lstStyle/>
          <a:p>
            <a:pPr marL="12700">
              <a:lnSpc>
                <a:spcPts val="1645"/>
              </a:lnSpc>
            </a:pPr>
            <a:r>
              <a:rPr sz="1500" spc="-1" dirty="0" smtClean="0">
                <a:latin typeface="Arial"/>
                <a:cs typeface="Arial"/>
              </a:rPr>
              <a:t>Until a certain undercooling, the nucleation rate is virtually zero and then increases</a:t>
            </a:r>
            <a:endParaRPr sz="1500">
              <a:latin typeface="Arial"/>
              <a:cs typeface="Arial"/>
            </a:endParaRPr>
          </a:p>
          <a:p>
            <a:pPr marL="383037" marR="28803">
              <a:lnSpc>
                <a:spcPct val="95825"/>
              </a:lnSpc>
              <a:spcBef>
                <a:spcPts val="367"/>
              </a:spcBef>
            </a:pPr>
            <a:r>
              <a:rPr sz="1500" spc="-1" dirty="0" smtClean="0">
                <a:latin typeface="Arial"/>
                <a:cs typeface="Arial"/>
              </a:rPr>
              <a:t>very rapidly.</a:t>
            </a:r>
            <a:endParaRPr sz="15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66014" y="2373268"/>
            <a:ext cx="6847965" cy="495250"/>
          </a:xfrm>
          <a:prstGeom prst="rect">
            <a:avLst/>
          </a:prstGeom>
        </p:spPr>
        <p:txBody>
          <a:bodyPr wrap="square" lIns="0" tIns="10604" rIns="0" bIns="0" rtlCol="0">
            <a:noAutofit/>
          </a:bodyPr>
          <a:lstStyle/>
          <a:p>
            <a:pPr marL="12700">
              <a:lnSpc>
                <a:spcPts val="1670"/>
              </a:lnSpc>
            </a:pPr>
            <a:r>
              <a:rPr sz="1500" spc="-1" dirty="0" smtClean="0">
                <a:latin typeface="Arial"/>
                <a:cs typeface="Arial"/>
              </a:rPr>
              <a:t>Due to the exponential dependence a minor change in </a:t>
            </a:r>
            <a:r>
              <a:rPr sz="1500" spc="0" dirty="0" smtClean="0">
                <a:latin typeface="Symbol"/>
                <a:cs typeface="Symbol"/>
              </a:rPr>
              <a:t>Δ</a:t>
            </a:r>
            <a:r>
              <a:rPr sz="1500" spc="-1" dirty="0" smtClean="0">
                <a:latin typeface="Arial"/>
                <a:cs typeface="Arial"/>
              </a:rPr>
              <a:t>G* or </a:t>
            </a:r>
            <a:r>
              <a:rPr sz="1500" spc="0" dirty="0" smtClean="0">
                <a:latin typeface="Symbol"/>
                <a:cs typeface="Symbol"/>
              </a:rPr>
              <a:t>Δ</a:t>
            </a:r>
            <a:r>
              <a:rPr sz="1500" spc="-1" dirty="0" smtClean="0">
                <a:latin typeface="Arial"/>
                <a:cs typeface="Arial"/>
              </a:rPr>
              <a:t>T may result in a</a:t>
            </a:r>
            <a:endParaRPr sz="1500">
              <a:latin typeface="Arial"/>
              <a:cs typeface="Arial"/>
            </a:endParaRPr>
          </a:p>
          <a:p>
            <a:pPr marL="383028" marR="29101">
              <a:lnSpc>
                <a:spcPct val="95825"/>
              </a:lnSpc>
              <a:spcBef>
                <a:spcPts val="351"/>
              </a:spcBef>
            </a:pPr>
            <a:r>
              <a:rPr sz="1500" spc="-1" dirty="0" smtClean="0">
                <a:latin typeface="Arial"/>
                <a:cs typeface="Arial"/>
              </a:rPr>
              <a:t>change of several order of magnitude in the nucleation rate.</a:t>
            </a:r>
            <a:endParaRPr sz="15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66004" y="2927776"/>
            <a:ext cx="242195" cy="217424"/>
          </a:xfrm>
          <a:prstGeom prst="rect">
            <a:avLst/>
          </a:prstGeom>
        </p:spPr>
        <p:txBody>
          <a:bodyPr wrap="square" lIns="0" tIns="10064" rIns="0" bIns="0" rtlCol="0">
            <a:noAutofit/>
          </a:bodyPr>
          <a:lstStyle/>
          <a:p>
            <a:pPr marL="12700">
              <a:lnSpc>
                <a:spcPts val="1585"/>
              </a:lnSpc>
            </a:pPr>
            <a:r>
              <a:rPr sz="1500" dirty="0" smtClean="0">
                <a:latin typeface="Wingdings"/>
                <a:cs typeface="Wingdings"/>
              </a:rPr>
              <a:t></a:t>
            </a:r>
            <a:endParaRPr sz="1500">
              <a:latin typeface="Wingdings"/>
              <a:cs typeface="Wingdings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736341" y="2925721"/>
            <a:ext cx="6509250" cy="496015"/>
          </a:xfrm>
          <a:prstGeom prst="rect">
            <a:avLst/>
          </a:prstGeom>
        </p:spPr>
        <p:txBody>
          <a:bodyPr wrap="square" lIns="0" tIns="12096" rIns="0" bIns="0" rtlCol="0">
            <a:noAutofit/>
          </a:bodyPr>
          <a:lstStyle/>
          <a:p>
            <a:pPr marL="12700">
              <a:lnSpc>
                <a:spcPts val="1905"/>
              </a:lnSpc>
            </a:pPr>
            <a:r>
              <a:rPr sz="2250" baseline="7730" dirty="0" smtClean="0">
                <a:latin typeface="Arial"/>
                <a:cs typeface="Arial"/>
              </a:rPr>
              <a:t>After</a:t>
            </a:r>
            <a:r>
              <a:rPr sz="2250" spc="-14" baseline="7730" dirty="0" smtClean="0">
                <a:latin typeface="Arial"/>
                <a:cs typeface="Arial"/>
              </a:rPr>
              <a:t> </a:t>
            </a:r>
            <a:r>
              <a:rPr sz="2250" spc="0" baseline="7730" dirty="0" smtClean="0">
                <a:latin typeface="Arial"/>
                <a:cs typeface="Arial"/>
              </a:rPr>
              <a:t>critical undercooling</a:t>
            </a:r>
            <a:r>
              <a:rPr sz="2250" spc="-14" baseline="7730" dirty="0" smtClean="0">
                <a:latin typeface="Arial"/>
                <a:cs typeface="Arial"/>
              </a:rPr>
              <a:t> </a:t>
            </a:r>
            <a:r>
              <a:rPr sz="2250" spc="0" baseline="7730" dirty="0" smtClean="0">
                <a:latin typeface="Arial"/>
                <a:cs typeface="Arial"/>
              </a:rPr>
              <a:t>for</a:t>
            </a:r>
            <a:r>
              <a:rPr sz="2250" spc="-14" baseline="7730" dirty="0" smtClean="0">
                <a:latin typeface="Arial"/>
                <a:cs typeface="Arial"/>
              </a:rPr>
              <a:t> </a:t>
            </a:r>
            <a:r>
              <a:rPr sz="2250" spc="0" baseline="7730" dirty="0" smtClean="0">
                <a:latin typeface="Arial"/>
                <a:cs typeface="Arial"/>
              </a:rPr>
              <a:t>homogeneous</a:t>
            </a:r>
            <a:r>
              <a:rPr sz="2250" spc="-29" baseline="7730" dirty="0" smtClean="0">
                <a:latin typeface="Arial"/>
                <a:cs typeface="Arial"/>
              </a:rPr>
              <a:t> </a:t>
            </a:r>
            <a:r>
              <a:rPr sz="2250" spc="0" baseline="7730" dirty="0" smtClean="0">
                <a:latin typeface="Arial"/>
                <a:cs typeface="Arial"/>
              </a:rPr>
              <a:t>nucleation</a:t>
            </a:r>
            <a:r>
              <a:rPr sz="2250" spc="-9" baseline="7730" dirty="0" smtClean="0">
                <a:latin typeface="Arial"/>
                <a:cs typeface="Arial"/>
              </a:rPr>
              <a:t> </a:t>
            </a:r>
            <a:r>
              <a:rPr sz="1500" spc="0" dirty="0" smtClean="0">
                <a:latin typeface="Symbol"/>
                <a:cs typeface="Symbol"/>
              </a:rPr>
              <a:t>Δ</a:t>
            </a:r>
            <a:r>
              <a:rPr sz="2250" spc="0" baseline="7730" dirty="0" smtClean="0">
                <a:latin typeface="Arial"/>
                <a:cs typeface="Arial"/>
              </a:rPr>
              <a:t>T</a:t>
            </a:r>
            <a:r>
              <a:rPr sz="1500" spc="0" baseline="-11595" dirty="0" smtClean="0">
                <a:latin typeface="Arial"/>
                <a:cs typeface="Arial"/>
              </a:rPr>
              <a:t>N</a:t>
            </a:r>
            <a:r>
              <a:rPr sz="1500" spc="141" baseline="-11595" dirty="0" smtClean="0">
                <a:latin typeface="Arial"/>
                <a:cs typeface="Arial"/>
              </a:rPr>
              <a:t> </a:t>
            </a:r>
            <a:r>
              <a:rPr sz="2250" spc="0" baseline="7730" dirty="0" smtClean="0">
                <a:latin typeface="Arial"/>
                <a:cs typeface="Arial"/>
              </a:rPr>
              <a:t>is reach,</a:t>
            </a:r>
            <a:r>
              <a:rPr sz="2250" spc="-14" baseline="7730" dirty="0" smtClean="0">
                <a:latin typeface="Arial"/>
                <a:cs typeface="Arial"/>
              </a:rPr>
              <a:t> </a:t>
            </a:r>
            <a:r>
              <a:rPr sz="2250" spc="0" baseline="7730" dirty="0" smtClean="0">
                <a:latin typeface="Arial"/>
                <a:cs typeface="Arial"/>
              </a:rPr>
              <a:t>there</a:t>
            </a:r>
            <a:r>
              <a:rPr sz="2250" spc="-14" baseline="7730" dirty="0" smtClean="0">
                <a:latin typeface="Arial"/>
                <a:cs typeface="Arial"/>
              </a:rPr>
              <a:t> </a:t>
            </a:r>
            <a:r>
              <a:rPr sz="2250" spc="0" baseline="7730" dirty="0" smtClean="0">
                <a:latin typeface="Arial"/>
                <a:cs typeface="Arial"/>
              </a:rPr>
              <a:t>is</a:t>
            </a:r>
            <a:endParaRPr sz="1500">
              <a:latin typeface="Arial"/>
              <a:cs typeface="Arial"/>
            </a:endParaRPr>
          </a:p>
          <a:p>
            <a:pPr marL="12700" marR="34365">
              <a:lnSpc>
                <a:spcPct val="95825"/>
              </a:lnSpc>
              <a:spcBef>
                <a:spcPts val="114"/>
              </a:spcBef>
            </a:pPr>
            <a:r>
              <a:rPr sz="1500" spc="-1" dirty="0" smtClean="0">
                <a:latin typeface="Arial"/>
                <a:cs typeface="Arial"/>
              </a:rPr>
              <a:t>an explosion of nuclei.</a:t>
            </a:r>
            <a:endParaRPr sz="15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66014" y="3756758"/>
            <a:ext cx="6932565" cy="493337"/>
          </a:xfrm>
          <a:prstGeom prst="rect">
            <a:avLst/>
          </a:prstGeom>
        </p:spPr>
        <p:txBody>
          <a:bodyPr wrap="square" lIns="0" tIns="10445" rIns="0" bIns="0" rtlCol="0">
            <a:noAutofit/>
          </a:bodyPr>
          <a:lstStyle/>
          <a:p>
            <a:pPr marL="12700">
              <a:lnSpc>
                <a:spcPts val="1645"/>
              </a:lnSpc>
            </a:pPr>
            <a:r>
              <a:rPr sz="1500" spc="-1" dirty="0" smtClean="0">
                <a:latin typeface="Arial"/>
                <a:cs typeface="Arial"/>
              </a:rPr>
              <a:t>At very large undercoolings (at lower temperatures) the atomic mobility (diffusion)</a:t>
            </a:r>
            <a:endParaRPr sz="1500">
              <a:latin typeface="Arial"/>
              <a:cs typeface="Arial"/>
            </a:endParaRPr>
          </a:p>
          <a:p>
            <a:pPr marL="383037" marR="28803">
              <a:lnSpc>
                <a:spcPct val="95825"/>
              </a:lnSpc>
              <a:spcBef>
                <a:spcPts val="362"/>
              </a:spcBef>
            </a:pPr>
            <a:r>
              <a:rPr sz="1500" spc="-1" dirty="0" smtClean="0">
                <a:latin typeface="Arial"/>
                <a:cs typeface="Arial"/>
              </a:rPr>
              <a:t>is reduced and it controls the nucleation rate. </a:t>
            </a:r>
            <a:r>
              <a:rPr sz="1500" spc="0" dirty="0" smtClean="0">
                <a:latin typeface="Wingdings"/>
                <a:cs typeface="Wingdings"/>
              </a:rPr>
              <a:t></a:t>
            </a:r>
            <a:r>
              <a:rPr sz="1500" spc="44" dirty="0" smtClean="0">
                <a:latin typeface="Times New Roman"/>
                <a:cs typeface="Times New Roman"/>
              </a:rPr>
              <a:t> </a:t>
            </a:r>
            <a:r>
              <a:rPr sz="1500" spc="-1" dirty="0" smtClean="0">
                <a:latin typeface="Arial"/>
                <a:cs typeface="Arial"/>
              </a:rPr>
              <a:t>a maximum curve</a:t>
            </a:r>
            <a:endParaRPr sz="15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662682" y="10077542"/>
            <a:ext cx="2256008" cy="217423"/>
          </a:xfrm>
          <a:prstGeom prst="rect">
            <a:avLst/>
          </a:prstGeom>
        </p:spPr>
        <p:txBody>
          <a:bodyPr wrap="square" lIns="0" tIns="10541" rIns="0" bIns="0" rtlCol="0">
            <a:noAutofit/>
          </a:bodyPr>
          <a:lstStyle/>
          <a:p>
            <a:pPr marL="12700">
              <a:lnSpc>
                <a:spcPts val="1660"/>
              </a:lnSpc>
            </a:pPr>
            <a:r>
              <a:rPr sz="1500" spc="58" dirty="0" smtClean="0">
                <a:latin typeface="Times New Roman"/>
                <a:cs typeface="Times New Roman"/>
              </a:rPr>
              <a:t>Solidification of materials</a:t>
            </a:r>
            <a:endParaRPr sz="15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781519" y="10077542"/>
            <a:ext cx="265545" cy="217423"/>
          </a:xfrm>
          <a:prstGeom prst="rect">
            <a:avLst/>
          </a:prstGeom>
        </p:spPr>
        <p:txBody>
          <a:bodyPr wrap="square" lIns="0" tIns="10541" rIns="0" bIns="0" rtlCol="0">
            <a:noAutofit/>
          </a:bodyPr>
          <a:lstStyle/>
          <a:p>
            <a:pPr marL="12700">
              <a:lnSpc>
                <a:spcPts val="1660"/>
              </a:lnSpc>
            </a:pPr>
            <a:r>
              <a:rPr lang="en-US" sz="1500" spc="75" dirty="0" smtClean="0">
                <a:latin typeface="Times New Roman"/>
                <a:cs typeface="Times New Roman"/>
              </a:rPr>
              <a:t>1</a:t>
            </a:r>
            <a:endParaRPr sz="1500" dirty="0">
              <a:latin typeface="Times New Roman"/>
              <a:cs typeface="Times New Roman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280416" y="1071372"/>
            <a:ext cx="6917435" cy="78485"/>
          </a:xfrm>
          <a:prstGeom prst="rect">
            <a:avLst/>
          </a:prstGeom>
        </p:spPr>
        <p:txBody>
          <a:bodyPr wrap="square" lIns="0" tIns="2285" rIns="0" bIns="0" rtlCol="0">
            <a:noAutofit/>
          </a:bodyPr>
          <a:lstStyle/>
          <a:p>
            <a:pPr marL="25400">
              <a:lnSpc>
                <a:spcPts val="600"/>
              </a:lnSpc>
            </a:pPr>
            <a:endParaRPr sz="6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object 35"/>
          <p:cNvSpPr txBox="1"/>
          <p:nvPr/>
        </p:nvSpPr>
        <p:spPr>
          <a:xfrm>
            <a:off x="76200" y="9462858"/>
            <a:ext cx="7402068" cy="1228759"/>
          </a:xfrm>
          <a:prstGeom prst="rect">
            <a:avLst/>
          </a:prstGeom>
        </p:spPr>
        <p:txBody>
          <a:bodyPr wrap="square" lIns="0" tIns="8540" rIns="0" bIns="0" rtlCol="0">
            <a:noAutofit/>
          </a:bodyPr>
          <a:lstStyle/>
          <a:p>
            <a:pPr marL="1353312">
              <a:lnSpc>
                <a:spcPts val="1345"/>
              </a:lnSpc>
            </a:pPr>
            <a:r>
              <a:rPr sz="1300" spc="0" dirty="0" smtClean="0">
                <a:latin typeface="Arial"/>
                <a:cs typeface="Arial"/>
              </a:rPr>
              <a:t>A                                            </a:t>
            </a:r>
            <a:r>
              <a:rPr sz="1300" spc="46" dirty="0" smtClean="0">
                <a:latin typeface="Arial"/>
                <a:cs typeface="Arial"/>
              </a:rPr>
              <a:t> </a:t>
            </a:r>
            <a:r>
              <a:rPr sz="1300" spc="0" dirty="0" smtClean="0">
                <a:latin typeface="Arial"/>
                <a:cs typeface="Arial"/>
              </a:rPr>
              <a:t>i  </a:t>
            </a:r>
            <a:r>
              <a:rPr sz="1300" spc="272" dirty="0" smtClean="0">
                <a:latin typeface="Arial"/>
                <a:cs typeface="Arial"/>
              </a:rPr>
              <a:t> </a:t>
            </a:r>
            <a:r>
              <a:rPr sz="1300" spc="0" dirty="0" smtClean="0">
                <a:latin typeface="Arial"/>
                <a:cs typeface="Arial"/>
              </a:rPr>
              <a:t>l  </a:t>
            </a:r>
            <a:r>
              <a:rPr sz="1300" spc="272" dirty="0" smtClean="0">
                <a:latin typeface="Arial"/>
                <a:cs typeface="Arial"/>
              </a:rPr>
              <a:t> </a:t>
            </a:r>
            <a:r>
              <a:rPr sz="1300" spc="0" dirty="0" smtClean="0">
                <a:latin typeface="Arial"/>
                <a:cs typeface="Arial"/>
              </a:rPr>
              <a:t>i         </a:t>
            </a:r>
            <a:r>
              <a:rPr sz="1300" spc="267" dirty="0" smtClean="0">
                <a:latin typeface="Arial"/>
                <a:cs typeface="Arial"/>
              </a:rPr>
              <a:t> </a:t>
            </a:r>
            <a:r>
              <a:rPr sz="1300" spc="0" dirty="0" smtClean="0">
                <a:latin typeface="Arial"/>
                <a:cs typeface="Arial"/>
              </a:rPr>
              <a:t>t  </a:t>
            </a:r>
            <a:r>
              <a:rPr sz="1300" spc="286" dirty="0" smtClean="0">
                <a:latin typeface="Arial"/>
                <a:cs typeface="Arial"/>
              </a:rPr>
              <a:t> </a:t>
            </a:r>
            <a:r>
              <a:rPr sz="1300" spc="0" dirty="0" smtClean="0">
                <a:latin typeface="Arial"/>
                <a:cs typeface="Arial"/>
              </a:rPr>
              <a:t>ti                          </a:t>
            </a:r>
            <a:r>
              <a:rPr sz="1300" spc="248" dirty="0" smtClean="0">
                <a:latin typeface="Arial"/>
                <a:cs typeface="Arial"/>
              </a:rPr>
              <a:t> </a:t>
            </a:r>
            <a:r>
              <a:rPr sz="1250" b="1" spc="0" dirty="0" smtClean="0">
                <a:latin typeface="Arial"/>
                <a:cs typeface="Arial"/>
              </a:rPr>
              <a:t>i</a:t>
            </a:r>
            <a:endParaRPr sz="1250">
              <a:latin typeface="Arial"/>
              <a:cs typeface="Arial"/>
            </a:endParaRPr>
          </a:p>
        </p:txBody>
      </p:sp>
      <p:sp>
        <p:nvSpPr>
          <p:cNvPr id="34" name="object 34"/>
          <p:cNvSpPr/>
          <p:nvPr/>
        </p:nvSpPr>
        <p:spPr>
          <a:xfrm>
            <a:off x="280416" y="1071372"/>
            <a:ext cx="6917435" cy="78485"/>
          </a:xfrm>
          <a:custGeom>
            <a:avLst/>
            <a:gdLst/>
            <a:ahLst/>
            <a:cxnLst/>
            <a:rect l="l" t="t" r="r" b="b"/>
            <a:pathLst>
              <a:path w="6917435" h="78485">
                <a:moveTo>
                  <a:pt x="0" y="78485"/>
                </a:moveTo>
                <a:lnTo>
                  <a:pt x="6917435" y="78485"/>
                </a:lnTo>
                <a:lnTo>
                  <a:pt x="6917435" y="0"/>
                </a:lnTo>
                <a:lnTo>
                  <a:pt x="0" y="0"/>
                </a:lnTo>
                <a:lnTo>
                  <a:pt x="0" y="78485"/>
                </a:lnTo>
                <a:close/>
              </a:path>
            </a:pathLst>
          </a:custGeom>
          <a:solidFill>
            <a:srgbClr val="00FF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1738883" y="4189472"/>
            <a:ext cx="4079747" cy="56921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76200" y="4751832"/>
            <a:ext cx="7402068" cy="1187957"/>
          </a:xfrm>
          <a:custGeom>
            <a:avLst/>
            <a:gdLst/>
            <a:ahLst/>
            <a:cxnLst/>
            <a:rect l="l" t="t" r="r" b="b"/>
            <a:pathLst>
              <a:path w="7402068" h="1187957">
                <a:moveTo>
                  <a:pt x="7402068" y="1187957"/>
                </a:moveTo>
                <a:lnTo>
                  <a:pt x="7402068" y="0"/>
                </a:lnTo>
                <a:lnTo>
                  <a:pt x="0" y="0"/>
                </a:lnTo>
                <a:lnTo>
                  <a:pt x="0" y="1187957"/>
                </a:lnTo>
                <a:lnTo>
                  <a:pt x="7402068" y="1187957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1738883" y="4745732"/>
            <a:ext cx="4079747" cy="120091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76200" y="5939790"/>
            <a:ext cx="7402068" cy="1187958"/>
          </a:xfrm>
          <a:custGeom>
            <a:avLst/>
            <a:gdLst/>
            <a:ahLst/>
            <a:cxnLst/>
            <a:rect l="l" t="t" r="r" b="b"/>
            <a:pathLst>
              <a:path w="7402068" h="1187958">
                <a:moveTo>
                  <a:pt x="0" y="1187958"/>
                </a:moveTo>
                <a:lnTo>
                  <a:pt x="7402068" y="1187958"/>
                </a:lnTo>
                <a:lnTo>
                  <a:pt x="7402068" y="0"/>
                </a:lnTo>
                <a:lnTo>
                  <a:pt x="0" y="0"/>
                </a:lnTo>
                <a:lnTo>
                  <a:pt x="0" y="1187958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1738883" y="5933689"/>
            <a:ext cx="4079748" cy="72389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76200" y="9503664"/>
            <a:ext cx="7402068" cy="1187953"/>
          </a:xfrm>
          <a:custGeom>
            <a:avLst/>
            <a:gdLst/>
            <a:ahLst/>
            <a:cxnLst/>
            <a:rect l="l" t="t" r="r" b="b"/>
            <a:pathLst>
              <a:path w="7402068" h="1187953">
                <a:moveTo>
                  <a:pt x="7402068" y="1187953"/>
                </a:moveTo>
                <a:lnTo>
                  <a:pt x="7402068" y="0"/>
                </a:lnTo>
                <a:lnTo>
                  <a:pt x="0" y="0"/>
                </a:lnTo>
                <a:lnTo>
                  <a:pt x="0" y="1187953"/>
                </a:lnTo>
                <a:lnTo>
                  <a:pt x="7402068" y="118795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" name="object 27"/>
          <p:cNvSpPr txBox="1"/>
          <p:nvPr/>
        </p:nvSpPr>
        <p:spPr>
          <a:xfrm>
            <a:off x="1859533" y="522437"/>
            <a:ext cx="3873354" cy="299720"/>
          </a:xfrm>
          <a:prstGeom prst="rect">
            <a:avLst/>
          </a:prstGeom>
        </p:spPr>
        <p:txBody>
          <a:bodyPr wrap="square" lIns="0" tIns="14636" rIns="0" bIns="0" rtlCol="0">
            <a:noAutofit/>
          </a:bodyPr>
          <a:lstStyle/>
          <a:p>
            <a:pPr marL="12700">
              <a:lnSpc>
                <a:spcPts val="2305"/>
              </a:lnSpc>
            </a:pPr>
            <a:r>
              <a:rPr sz="2150" b="1" dirty="0" smtClean="0">
                <a:latin typeface="Arial"/>
                <a:cs typeface="Arial"/>
              </a:rPr>
              <a:t>Heterogeneous Nucleation (I)</a:t>
            </a:r>
            <a:endParaRPr sz="2150">
              <a:latin typeface="Arial"/>
              <a:cs typeface="Arial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366014" y="1598012"/>
            <a:ext cx="6658671" cy="1046479"/>
          </a:xfrm>
          <a:prstGeom prst="rect">
            <a:avLst/>
          </a:prstGeom>
        </p:spPr>
        <p:txBody>
          <a:bodyPr wrap="square" lIns="0" tIns="10445" rIns="0" bIns="0" rtlCol="0">
            <a:noAutofit/>
          </a:bodyPr>
          <a:lstStyle/>
          <a:p>
            <a:pPr marL="12700">
              <a:lnSpc>
                <a:spcPts val="1645"/>
              </a:lnSpc>
            </a:pPr>
            <a:r>
              <a:rPr sz="1500" spc="-1" dirty="0" smtClean="0">
                <a:latin typeface="Arial"/>
                <a:cs typeface="Arial"/>
              </a:rPr>
              <a:t>In engineering practice, many liquid metals start solidification in a few degrees</a:t>
            </a:r>
            <a:endParaRPr sz="1500">
              <a:latin typeface="Arial"/>
              <a:cs typeface="Arial"/>
            </a:endParaRPr>
          </a:p>
          <a:p>
            <a:pPr marL="383037" marR="70304">
              <a:lnSpc>
                <a:spcPts val="1724"/>
              </a:lnSpc>
              <a:spcBef>
                <a:spcPts val="367"/>
              </a:spcBef>
            </a:pPr>
            <a:r>
              <a:rPr sz="1500" spc="-1" dirty="0" smtClean="0">
                <a:latin typeface="Arial"/>
                <a:cs typeface="Arial"/>
              </a:rPr>
              <a:t>of supercooling. The thermodynamic barrier for nucleation in this case is </a:t>
            </a:r>
            <a:endParaRPr sz="1500">
              <a:latin typeface="Arial"/>
              <a:cs typeface="Arial"/>
            </a:endParaRPr>
          </a:p>
          <a:p>
            <a:pPr marL="383037" marR="70304">
              <a:lnSpc>
                <a:spcPts val="1912"/>
              </a:lnSpc>
              <a:spcBef>
                <a:spcPts val="346"/>
              </a:spcBef>
            </a:pPr>
            <a:r>
              <a:rPr sz="1500" spc="-1" dirty="0" smtClean="0">
                <a:latin typeface="Arial"/>
                <a:cs typeface="Arial"/>
              </a:rPr>
              <a:t>smaller than calculated critical free energy change </a:t>
            </a:r>
            <a:r>
              <a:rPr sz="1500" spc="0" dirty="0" smtClean="0">
                <a:latin typeface="Symbol"/>
                <a:cs typeface="Symbol"/>
              </a:rPr>
              <a:t>Δ</a:t>
            </a:r>
            <a:r>
              <a:rPr sz="1500" spc="-1" dirty="0" smtClean="0">
                <a:latin typeface="Arial"/>
                <a:cs typeface="Arial"/>
              </a:rPr>
              <a:t>G* by homogeneous</a:t>
            </a:r>
            <a:endParaRPr sz="1500">
              <a:latin typeface="Arial"/>
              <a:cs typeface="Arial"/>
            </a:endParaRPr>
          </a:p>
          <a:p>
            <a:pPr marL="383031" marR="28803">
              <a:lnSpc>
                <a:spcPct val="95825"/>
              </a:lnSpc>
              <a:spcBef>
                <a:spcPts val="454"/>
              </a:spcBef>
            </a:pPr>
            <a:r>
              <a:rPr sz="1500" spc="-1" dirty="0" smtClean="0">
                <a:latin typeface="Arial"/>
                <a:cs typeface="Arial"/>
              </a:rPr>
              <a:t>nucleation theory.</a:t>
            </a:r>
            <a:endParaRPr sz="1500">
              <a:latin typeface="Arial"/>
              <a:cs typeface="Arial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366008" y="2979521"/>
            <a:ext cx="6459157" cy="494034"/>
          </a:xfrm>
          <a:prstGeom prst="rect">
            <a:avLst/>
          </a:prstGeom>
        </p:spPr>
        <p:txBody>
          <a:bodyPr wrap="square" lIns="0" tIns="10445" rIns="0" bIns="0" rtlCol="0">
            <a:noAutofit/>
          </a:bodyPr>
          <a:lstStyle/>
          <a:p>
            <a:pPr marL="12700">
              <a:lnSpc>
                <a:spcPts val="1645"/>
              </a:lnSpc>
            </a:pPr>
            <a:r>
              <a:rPr sz="1500" spc="-1" dirty="0" smtClean="0">
                <a:latin typeface="Arial"/>
                <a:cs typeface="Arial"/>
              </a:rPr>
              <a:t>Nucleation usually starts on the crucible wall, on solid inclusions suspended</a:t>
            </a:r>
            <a:endParaRPr sz="1500">
              <a:latin typeface="Arial"/>
              <a:cs typeface="Arial"/>
            </a:endParaRPr>
          </a:p>
          <a:p>
            <a:pPr marL="12700" marR="28803">
              <a:lnSpc>
                <a:spcPct val="95825"/>
              </a:lnSpc>
              <a:spcBef>
                <a:spcPts val="367"/>
              </a:spcBef>
            </a:pPr>
            <a:r>
              <a:rPr sz="1500" spc="-1" dirty="0" smtClean="0">
                <a:latin typeface="Arial"/>
                <a:cs typeface="Arial"/>
              </a:rPr>
              <a:t>in the melt or on a solid surface layer (e.g. oxide layer).</a:t>
            </a:r>
            <a:endParaRPr sz="1500">
              <a:latin typeface="Arial"/>
              <a:cs typeface="Arial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366014" y="3808573"/>
            <a:ext cx="6306526" cy="217424"/>
          </a:xfrm>
          <a:prstGeom prst="rect">
            <a:avLst/>
          </a:prstGeom>
        </p:spPr>
        <p:txBody>
          <a:bodyPr wrap="square" lIns="0" tIns="10445" rIns="0" bIns="0" rtlCol="0">
            <a:noAutofit/>
          </a:bodyPr>
          <a:lstStyle/>
          <a:p>
            <a:pPr marL="12700">
              <a:lnSpc>
                <a:spcPts val="1645"/>
              </a:lnSpc>
            </a:pPr>
            <a:r>
              <a:rPr sz="1500" spc="-1" dirty="0" smtClean="0">
                <a:latin typeface="Arial"/>
                <a:cs typeface="Arial"/>
              </a:rPr>
              <a:t>Nucleation on a foreign substance is known as heterogeneous nucleation.</a:t>
            </a:r>
            <a:endParaRPr sz="1500">
              <a:latin typeface="Arial"/>
              <a:cs typeface="Arial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372872" y="6174583"/>
            <a:ext cx="5764113" cy="217424"/>
          </a:xfrm>
          <a:prstGeom prst="rect">
            <a:avLst/>
          </a:prstGeom>
        </p:spPr>
        <p:txBody>
          <a:bodyPr wrap="square" lIns="0" tIns="10445" rIns="0" bIns="0" rtlCol="0">
            <a:noAutofit/>
          </a:bodyPr>
          <a:lstStyle/>
          <a:p>
            <a:pPr marL="12700">
              <a:lnSpc>
                <a:spcPts val="1645"/>
              </a:lnSpc>
            </a:pPr>
            <a:r>
              <a:rPr sz="1500" spc="-1" dirty="0" smtClean="0">
                <a:latin typeface="Arial"/>
                <a:cs typeface="Arial"/>
              </a:rPr>
              <a:t>a spherical cap shaped nucleus is forming in a flat inclusion surface</a:t>
            </a:r>
            <a:endParaRPr sz="1500">
              <a:latin typeface="Arial"/>
              <a:cs typeface="Arial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2008123" y="6672305"/>
            <a:ext cx="854741" cy="260003"/>
          </a:xfrm>
          <a:prstGeom prst="rect">
            <a:avLst/>
          </a:prstGeom>
        </p:spPr>
        <p:txBody>
          <a:bodyPr wrap="square" lIns="0" tIns="12477" rIns="0" bIns="0" rtlCol="0">
            <a:noAutofit/>
          </a:bodyPr>
          <a:lstStyle/>
          <a:p>
            <a:pPr marL="12700">
              <a:lnSpc>
                <a:spcPts val="1964"/>
              </a:lnSpc>
            </a:pPr>
            <a:r>
              <a:rPr sz="1550" spc="144" dirty="0" smtClean="0">
                <a:latin typeface="Symbol"/>
                <a:cs typeface="Symbol"/>
              </a:rPr>
              <a:t></a:t>
            </a:r>
            <a:r>
              <a:rPr sz="1350" b="1" spc="0" baseline="-12883" dirty="0" smtClean="0">
                <a:latin typeface="Arial"/>
                <a:cs typeface="Arial"/>
              </a:rPr>
              <a:t>ML      </a:t>
            </a:r>
            <a:r>
              <a:rPr sz="1350" b="1" spc="232" baseline="-12883" dirty="0" smtClean="0">
                <a:latin typeface="Arial"/>
                <a:cs typeface="Arial"/>
              </a:rPr>
              <a:t> </a:t>
            </a:r>
            <a:r>
              <a:rPr sz="1550" spc="0" dirty="0" smtClean="0">
                <a:latin typeface="Symbol"/>
                <a:cs typeface="Symbol"/>
              </a:rPr>
              <a:t></a:t>
            </a:r>
            <a:r>
              <a:rPr sz="1550" spc="-214" dirty="0" smtClean="0">
                <a:latin typeface="Times New Roman"/>
                <a:cs typeface="Times New Roman"/>
              </a:rPr>
              <a:t> </a:t>
            </a:r>
            <a:r>
              <a:rPr sz="1350" b="1" spc="5" baseline="-12883" dirty="0" smtClean="0">
                <a:latin typeface="Arial"/>
                <a:cs typeface="Arial"/>
              </a:rPr>
              <a:t>SM</a:t>
            </a:r>
            <a:endParaRPr sz="900">
              <a:latin typeface="Arial"/>
              <a:cs typeface="Aria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2351782" y="6672305"/>
            <a:ext cx="164111" cy="224127"/>
          </a:xfrm>
          <a:prstGeom prst="rect">
            <a:avLst/>
          </a:prstGeom>
        </p:spPr>
        <p:txBody>
          <a:bodyPr wrap="square" lIns="0" tIns="10953" rIns="0" bIns="0" rtlCol="0">
            <a:noAutofit/>
          </a:bodyPr>
          <a:lstStyle/>
          <a:p>
            <a:pPr marL="12700">
              <a:lnSpc>
                <a:spcPts val="1725"/>
              </a:lnSpc>
            </a:pPr>
            <a:r>
              <a:rPr sz="1550" dirty="0" smtClean="0">
                <a:latin typeface="Symbol"/>
                <a:cs typeface="Symbol"/>
              </a:rPr>
              <a:t></a:t>
            </a:r>
            <a:endParaRPr sz="1550">
              <a:latin typeface="Symbol"/>
              <a:cs typeface="Symbo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2863087" y="6672305"/>
            <a:ext cx="996795" cy="260003"/>
          </a:xfrm>
          <a:prstGeom prst="rect">
            <a:avLst/>
          </a:prstGeom>
        </p:spPr>
        <p:txBody>
          <a:bodyPr wrap="square" lIns="0" tIns="12541" rIns="0" bIns="0" rtlCol="0">
            <a:noAutofit/>
          </a:bodyPr>
          <a:lstStyle/>
          <a:p>
            <a:pPr marL="12700">
              <a:lnSpc>
                <a:spcPts val="1975"/>
              </a:lnSpc>
            </a:pPr>
            <a:r>
              <a:rPr sz="1550" dirty="0" smtClean="0">
                <a:latin typeface="Symbol"/>
                <a:cs typeface="Symbol"/>
              </a:rPr>
              <a:t></a:t>
            </a:r>
            <a:r>
              <a:rPr sz="1550" spc="-87" dirty="0" smtClean="0">
                <a:latin typeface="Times New Roman"/>
                <a:cs typeface="Times New Roman"/>
              </a:rPr>
              <a:t> </a:t>
            </a:r>
            <a:r>
              <a:rPr sz="1550" spc="0" dirty="0" smtClean="0">
                <a:latin typeface="Symbol"/>
                <a:cs typeface="Symbol"/>
              </a:rPr>
              <a:t></a:t>
            </a:r>
            <a:r>
              <a:rPr sz="1550" spc="-87" dirty="0" smtClean="0">
                <a:latin typeface="Times New Roman"/>
                <a:cs typeface="Times New Roman"/>
              </a:rPr>
              <a:t> </a:t>
            </a:r>
            <a:r>
              <a:rPr sz="1350" b="1" spc="-7" baseline="-12883" dirty="0" smtClean="0">
                <a:latin typeface="Arial"/>
                <a:cs typeface="Arial"/>
              </a:rPr>
              <a:t>SL </a:t>
            </a:r>
            <a:r>
              <a:rPr sz="1550" b="1" spc="-7" dirty="0" smtClean="0">
                <a:latin typeface="Arial"/>
                <a:cs typeface="Arial"/>
              </a:rPr>
              <a:t>cos </a:t>
            </a:r>
            <a:r>
              <a:rPr sz="1550" spc="0" dirty="0" smtClean="0">
                <a:latin typeface="Symbol"/>
                <a:cs typeface="Symbol"/>
              </a:rPr>
              <a:t></a:t>
            </a:r>
            <a:endParaRPr sz="1550">
              <a:latin typeface="Symbol"/>
              <a:cs typeface="Symbo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372872" y="6717802"/>
            <a:ext cx="1337192" cy="217424"/>
          </a:xfrm>
          <a:prstGeom prst="rect">
            <a:avLst/>
          </a:prstGeom>
        </p:spPr>
        <p:txBody>
          <a:bodyPr wrap="square" lIns="0" tIns="10858" rIns="0" bIns="0" rtlCol="0">
            <a:noAutofit/>
          </a:bodyPr>
          <a:lstStyle/>
          <a:p>
            <a:pPr marL="12700">
              <a:lnSpc>
                <a:spcPts val="1710"/>
              </a:lnSpc>
            </a:pPr>
            <a:r>
              <a:rPr sz="1500" spc="130" dirty="0" smtClean="0">
                <a:latin typeface="Times New Roman"/>
                <a:cs typeface="Times New Roman"/>
              </a:rPr>
              <a:t>Force balance</a:t>
            </a:r>
            <a:endParaRPr sz="1500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372872" y="7279484"/>
            <a:ext cx="5240000" cy="217424"/>
          </a:xfrm>
          <a:prstGeom prst="rect">
            <a:avLst/>
          </a:prstGeom>
        </p:spPr>
        <p:txBody>
          <a:bodyPr wrap="square" lIns="0" tIns="10445" rIns="0" bIns="0" rtlCol="0">
            <a:noAutofit/>
          </a:bodyPr>
          <a:lstStyle/>
          <a:p>
            <a:pPr marL="12700">
              <a:lnSpc>
                <a:spcPts val="1645"/>
              </a:lnSpc>
            </a:pPr>
            <a:r>
              <a:rPr sz="1500" spc="-2" dirty="0" smtClean="0">
                <a:latin typeface="Arial"/>
                <a:cs typeface="Arial"/>
              </a:rPr>
              <a:t>The free energy change during the heterogeneous nucleation</a:t>
            </a:r>
            <a:endParaRPr sz="150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1698753" y="7734532"/>
            <a:ext cx="1444327" cy="260005"/>
          </a:xfrm>
          <a:prstGeom prst="rect">
            <a:avLst/>
          </a:prstGeom>
        </p:spPr>
        <p:txBody>
          <a:bodyPr wrap="square" lIns="0" tIns="12541" rIns="0" bIns="0" rtlCol="0">
            <a:noAutofit/>
          </a:bodyPr>
          <a:lstStyle/>
          <a:p>
            <a:pPr marL="12700">
              <a:lnSpc>
                <a:spcPts val="1975"/>
              </a:lnSpc>
            </a:pPr>
            <a:r>
              <a:rPr sz="1550" spc="34" dirty="0" smtClean="0">
                <a:latin typeface="Symbol"/>
                <a:cs typeface="Symbol"/>
              </a:rPr>
              <a:t>Δ</a:t>
            </a:r>
            <a:r>
              <a:rPr sz="1550" b="1" spc="0" dirty="0" smtClean="0">
                <a:latin typeface="Arial"/>
                <a:cs typeface="Arial"/>
              </a:rPr>
              <a:t>G</a:t>
            </a:r>
            <a:r>
              <a:rPr sz="1550" b="1" spc="-27" dirty="0" smtClean="0">
                <a:latin typeface="Arial"/>
                <a:cs typeface="Arial"/>
              </a:rPr>
              <a:t> </a:t>
            </a:r>
            <a:r>
              <a:rPr sz="1550" spc="0" dirty="0" smtClean="0">
                <a:latin typeface="Symbol"/>
                <a:cs typeface="Symbol"/>
              </a:rPr>
              <a:t></a:t>
            </a:r>
            <a:r>
              <a:rPr sz="1550" spc="94" dirty="0" smtClean="0">
                <a:latin typeface="Times New Roman"/>
                <a:cs typeface="Times New Roman"/>
              </a:rPr>
              <a:t> </a:t>
            </a:r>
            <a:r>
              <a:rPr sz="1550" spc="139" dirty="0" smtClean="0">
                <a:latin typeface="Symbol"/>
                <a:cs typeface="Symbol"/>
              </a:rPr>
              <a:t></a:t>
            </a:r>
            <a:r>
              <a:rPr sz="1550" b="1" spc="-49" dirty="0" smtClean="0">
                <a:latin typeface="Arial"/>
                <a:cs typeface="Arial"/>
              </a:rPr>
              <a:t>V</a:t>
            </a:r>
            <a:r>
              <a:rPr sz="1350" b="1" spc="4" baseline="-12883" dirty="0" smtClean="0">
                <a:latin typeface="Arial"/>
                <a:cs typeface="Arial"/>
              </a:rPr>
              <a:t>S</a:t>
            </a:r>
            <a:r>
              <a:rPr sz="1350" b="1" spc="-154" baseline="-12883" dirty="0" smtClean="0">
                <a:latin typeface="Arial"/>
                <a:cs typeface="Arial"/>
              </a:rPr>
              <a:t> </a:t>
            </a:r>
            <a:r>
              <a:rPr sz="1550" spc="34" dirty="0" smtClean="0">
                <a:latin typeface="Symbol"/>
                <a:cs typeface="Symbol"/>
              </a:rPr>
              <a:t>Δ</a:t>
            </a:r>
            <a:r>
              <a:rPr sz="1550" b="1" spc="86" dirty="0" smtClean="0">
                <a:latin typeface="Arial"/>
                <a:cs typeface="Arial"/>
              </a:rPr>
              <a:t>G</a:t>
            </a:r>
            <a:r>
              <a:rPr sz="1350" b="1" spc="4" baseline="-12883" dirty="0" smtClean="0">
                <a:latin typeface="Arial"/>
                <a:cs typeface="Arial"/>
              </a:rPr>
              <a:t>V</a:t>
            </a:r>
            <a:r>
              <a:rPr sz="1350" b="1" spc="0" baseline="-12883" dirty="0" smtClean="0">
                <a:latin typeface="Arial"/>
                <a:cs typeface="Arial"/>
              </a:rPr>
              <a:t> </a:t>
            </a:r>
            <a:r>
              <a:rPr sz="1350" b="1" spc="34" baseline="-12883" dirty="0" smtClean="0">
                <a:latin typeface="Arial"/>
                <a:cs typeface="Arial"/>
              </a:rPr>
              <a:t> </a:t>
            </a:r>
            <a:r>
              <a:rPr sz="1550" spc="0" dirty="0" smtClean="0">
                <a:latin typeface="Symbol"/>
                <a:cs typeface="Symbol"/>
              </a:rPr>
              <a:t></a:t>
            </a:r>
            <a:endParaRPr sz="1550">
              <a:latin typeface="Symbol"/>
              <a:cs typeface="Symbo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3137408" y="7734532"/>
            <a:ext cx="2317373" cy="260005"/>
          </a:xfrm>
          <a:prstGeom prst="rect">
            <a:avLst/>
          </a:prstGeom>
        </p:spPr>
        <p:txBody>
          <a:bodyPr wrap="square" lIns="0" tIns="12477" rIns="0" bIns="0" rtlCol="0">
            <a:noAutofit/>
          </a:bodyPr>
          <a:lstStyle/>
          <a:p>
            <a:pPr marL="12700">
              <a:lnSpc>
                <a:spcPts val="1964"/>
              </a:lnSpc>
            </a:pPr>
            <a:r>
              <a:rPr sz="1550" b="1" spc="104" dirty="0" smtClean="0">
                <a:latin typeface="Arial"/>
                <a:cs typeface="Arial"/>
              </a:rPr>
              <a:t>A</a:t>
            </a:r>
            <a:r>
              <a:rPr sz="1350" b="1" spc="4" baseline="-12883" dirty="0" smtClean="0">
                <a:latin typeface="Arial"/>
                <a:cs typeface="Arial"/>
              </a:rPr>
              <a:t>SL</a:t>
            </a:r>
            <a:r>
              <a:rPr sz="1350" b="1" spc="-114" baseline="-12883" dirty="0" smtClean="0">
                <a:latin typeface="Arial"/>
                <a:cs typeface="Arial"/>
              </a:rPr>
              <a:t> </a:t>
            </a:r>
            <a:r>
              <a:rPr sz="1550" spc="0" dirty="0" smtClean="0">
                <a:latin typeface="Symbol"/>
                <a:cs typeface="Symbol"/>
              </a:rPr>
              <a:t></a:t>
            </a:r>
            <a:r>
              <a:rPr sz="1550" spc="-214" dirty="0" smtClean="0">
                <a:latin typeface="Times New Roman"/>
                <a:cs typeface="Times New Roman"/>
              </a:rPr>
              <a:t> </a:t>
            </a:r>
            <a:r>
              <a:rPr sz="1350" b="1" spc="0" baseline="-12883" dirty="0" smtClean="0">
                <a:latin typeface="Arial"/>
                <a:cs typeface="Arial"/>
              </a:rPr>
              <a:t>SL      </a:t>
            </a:r>
            <a:r>
              <a:rPr sz="1350" b="1" spc="66" baseline="-12883" dirty="0" smtClean="0">
                <a:latin typeface="Arial"/>
                <a:cs typeface="Arial"/>
              </a:rPr>
              <a:t> </a:t>
            </a:r>
            <a:r>
              <a:rPr sz="1550" b="1" spc="100" dirty="0" smtClean="0">
                <a:latin typeface="Arial"/>
                <a:cs typeface="Arial"/>
              </a:rPr>
              <a:t>A</a:t>
            </a:r>
            <a:r>
              <a:rPr sz="1350" b="1" spc="5" baseline="-12883" dirty="0" smtClean="0">
                <a:latin typeface="Arial"/>
                <a:cs typeface="Arial"/>
              </a:rPr>
              <a:t>SM</a:t>
            </a:r>
            <a:r>
              <a:rPr sz="1350" b="1" spc="-134" baseline="-12883" dirty="0" smtClean="0">
                <a:latin typeface="Arial"/>
                <a:cs typeface="Arial"/>
              </a:rPr>
              <a:t> </a:t>
            </a:r>
            <a:r>
              <a:rPr sz="1550" spc="0" dirty="0" smtClean="0">
                <a:latin typeface="Symbol"/>
                <a:cs typeface="Symbol"/>
              </a:rPr>
              <a:t></a:t>
            </a:r>
            <a:r>
              <a:rPr sz="1550" spc="-219" dirty="0" smtClean="0">
                <a:latin typeface="Times New Roman"/>
                <a:cs typeface="Times New Roman"/>
              </a:rPr>
              <a:t> </a:t>
            </a:r>
            <a:r>
              <a:rPr sz="1350" b="1" spc="0" baseline="-12883" dirty="0" smtClean="0">
                <a:latin typeface="Arial"/>
                <a:cs typeface="Arial"/>
              </a:rPr>
              <a:t>SM      </a:t>
            </a:r>
            <a:r>
              <a:rPr sz="1350" b="1" spc="13" baseline="-12883" dirty="0" smtClean="0">
                <a:latin typeface="Arial"/>
                <a:cs typeface="Arial"/>
              </a:rPr>
              <a:t> </a:t>
            </a:r>
            <a:r>
              <a:rPr sz="1550" b="1" spc="104" dirty="0" smtClean="0">
                <a:latin typeface="Arial"/>
                <a:cs typeface="Arial"/>
              </a:rPr>
              <a:t>A</a:t>
            </a:r>
            <a:r>
              <a:rPr sz="1350" b="1" spc="5" baseline="-12883" dirty="0" smtClean="0">
                <a:latin typeface="Arial"/>
                <a:cs typeface="Arial"/>
              </a:rPr>
              <a:t>SM</a:t>
            </a:r>
            <a:r>
              <a:rPr sz="1350" b="1" spc="-144" baseline="-12883" dirty="0" smtClean="0">
                <a:latin typeface="Arial"/>
                <a:cs typeface="Arial"/>
              </a:rPr>
              <a:t> </a:t>
            </a:r>
            <a:r>
              <a:rPr sz="1550" spc="144" dirty="0" smtClean="0">
                <a:latin typeface="Symbol"/>
                <a:cs typeface="Symbol"/>
              </a:rPr>
              <a:t></a:t>
            </a:r>
            <a:r>
              <a:rPr sz="1350" b="1" spc="5" baseline="-12883" dirty="0" smtClean="0">
                <a:latin typeface="Arial"/>
                <a:cs typeface="Arial"/>
              </a:rPr>
              <a:t>ML</a:t>
            </a:r>
            <a:endParaRPr sz="90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3775964" y="7734532"/>
            <a:ext cx="164111" cy="224127"/>
          </a:xfrm>
          <a:prstGeom prst="rect">
            <a:avLst/>
          </a:prstGeom>
        </p:spPr>
        <p:txBody>
          <a:bodyPr wrap="square" lIns="0" tIns="10953" rIns="0" bIns="0" rtlCol="0">
            <a:noAutofit/>
          </a:bodyPr>
          <a:lstStyle/>
          <a:p>
            <a:pPr marL="12700">
              <a:lnSpc>
                <a:spcPts val="1725"/>
              </a:lnSpc>
            </a:pPr>
            <a:r>
              <a:rPr sz="1550" dirty="0" smtClean="0">
                <a:latin typeface="Symbol"/>
                <a:cs typeface="Symbol"/>
              </a:rPr>
              <a:t></a:t>
            </a:r>
            <a:endParaRPr sz="1550">
              <a:latin typeface="Symbol"/>
              <a:cs typeface="Symbo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4622546" y="7734532"/>
            <a:ext cx="164111" cy="224127"/>
          </a:xfrm>
          <a:prstGeom prst="rect">
            <a:avLst/>
          </a:prstGeom>
        </p:spPr>
        <p:txBody>
          <a:bodyPr wrap="square" lIns="0" tIns="10953" rIns="0" bIns="0" rtlCol="0">
            <a:noAutofit/>
          </a:bodyPr>
          <a:lstStyle/>
          <a:p>
            <a:pPr marL="12700">
              <a:lnSpc>
                <a:spcPts val="1725"/>
              </a:lnSpc>
            </a:pPr>
            <a:r>
              <a:rPr sz="1550" dirty="0" smtClean="0">
                <a:latin typeface="Symbol"/>
                <a:cs typeface="Symbol"/>
              </a:rPr>
              <a:t></a:t>
            </a:r>
            <a:endParaRPr sz="1550">
              <a:latin typeface="Symbol"/>
              <a:cs typeface="Symbo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3390406" y="8382344"/>
            <a:ext cx="2045202" cy="403665"/>
          </a:xfrm>
          <a:prstGeom prst="rect">
            <a:avLst/>
          </a:prstGeom>
        </p:spPr>
        <p:txBody>
          <a:bodyPr wrap="square" lIns="0" tIns="12731" rIns="0" bIns="0" rtlCol="0">
            <a:noAutofit/>
          </a:bodyPr>
          <a:lstStyle/>
          <a:p>
            <a:pPr marL="12700">
              <a:lnSpc>
                <a:spcPts val="2005"/>
              </a:lnSpc>
            </a:pPr>
            <a:r>
              <a:rPr sz="1875" spc="11" baseline="-13060" dirty="0" smtClean="0">
                <a:latin typeface="Symbol"/>
                <a:cs typeface="Symbol"/>
              </a:rPr>
              <a:t></a:t>
            </a:r>
            <a:r>
              <a:rPr sz="1875" spc="-23" baseline="-13914" dirty="0" smtClean="0">
                <a:latin typeface="Times New Roman"/>
                <a:cs typeface="Times New Roman"/>
              </a:rPr>
              <a:t> </a:t>
            </a:r>
            <a:r>
              <a:rPr sz="1875" b="1" spc="-27" baseline="23190" dirty="0" smtClean="0">
                <a:latin typeface="Arial"/>
                <a:cs typeface="Arial"/>
              </a:rPr>
              <a:t> </a:t>
            </a:r>
            <a:r>
              <a:rPr sz="1875" b="1" u="sng" spc="-27" baseline="23190" dirty="0" smtClean="0">
                <a:latin typeface="Arial"/>
                <a:cs typeface="Arial"/>
              </a:rPr>
              <a:t>1</a:t>
            </a:r>
            <a:r>
              <a:rPr sz="1875" b="1" spc="-27" baseline="23190" dirty="0" smtClean="0">
                <a:latin typeface="Arial"/>
                <a:cs typeface="Arial"/>
              </a:rPr>
              <a:t> </a:t>
            </a:r>
            <a:r>
              <a:rPr sz="1875" spc="11" baseline="-13060" dirty="0" smtClean="0">
                <a:latin typeface="Symbol"/>
                <a:cs typeface="Symbol"/>
              </a:rPr>
              <a:t></a:t>
            </a:r>
            <a:r>
              <a:rPr sz="1875" b="1" spc="-27" baseline="-13914" dirty="0" smtClean="0">
                <a:latin typeface="Arial"/>
                <a:cs typeface="Arial"/>
              </a:rPr>
              <a:t>r</a:t>
            </a:r>
            <a:r>
              <a:rPr sz="1125" b="1" spc="-27" baseline="19325" dirty="0" smtClean="0">
                <a:latin typeface="Arial"/>
                <a:cs typeface="Arial"/>
              </a:rPr>
              <a:t>3 </a:t>
            </a:r>
            <a:r>
              <a:rPr sz="1875" b="1" spc="-27" baseline="-13914" dirty="0" smtClean="0">
                <a:latin typeface="Arial"/>
                <a:cs typeface="Arial"/>
              </a:rPr>
              <a:t>(2 </a:t>
            </a:r>
            <a:r>
              <a:rPr sz="1875" spc="11" baseline="-13060" dirty="0" smtClean="0">
                <a:latin typeface="Symbol"/>
                <a:cs typeface="Symbol"/>
              </a:rPr>
              <a:t></a:t>
            </a:r>
            <a:r>
              <a:rPr sz="1875" spc="-23" baseline="-13914" dirty="0" smtClean="0">
                <a:latin typeface="Times New Roman"/>
                <a:cs typeface="Times New Roman"/>
              </a:rPr>
              <a:t> </a:t>
            </a:r>
            <a:r>
              <a:rPr sz="1875" b="1" spc="-27" baseline="-13914" dirty="0" smtClean="0">
                <a:latin typeface="Arial"/>
                <a:cs typeface="Arial"/>
              </a:rPr>
              <a:t>cos </a:t>
            </a:r>
            <a:r>
              <a:rPr sz="1875" spc="11" baseline="-13060" dirty="0" smtClean="0">
                <a:latin typeface="Symbol"/>
                <a:cs typeface="Symbol"/>
              </a:rPr>
              <a:t></a:t>
            </a:r>
            <a:r>
              <a:rPr sz="1875" b="1" spc="-27" baseline="-13914" dirty="0" smtClean="0">
                <a:latin typeface="Arial"/>
                <a:cs typeface="Arial"/>
              </a:rPr>
              <a:t>)(1</a:t>
            </a:r>
            <a:r>
              <a:rPr sz="1875" spc="11" baseline="-13060" dirty="0" smtClean="0">
                <a:latin typeface="Symbol"/>
                <a:cs typeface="Symbol"/>
              </a:rPr>
              <a:t></a:t>
            </a:r>
            <a:r>
              <a:rPr sz="1875" spc="-23" baseline="-13914" dirty="0" smtClean="0">
                <a:latin typeface="Times New Roman"/>
                <a:cs typeface="Times New Roman"/>
              </a:rPr>
              <a:t> </a:t>
            </a:r>
            <a:r>
              <a:rPr sz="1875" b="1" spc="-27" baseline="-13914" dirty="0" smtClean="0">
                <a:latin typeface="Arial"/>
                <a:cs typeface="Arial"/>
              </a:rPr>
              <a:t>cos </a:t>
            </a:r>
            <a:r>
              <a:rPr sz="1875" spc="11" baseline="-13060" dirty="0" smtClean="0">
                <a:latin typeface="Symbol"/>
                <a:cs typeface="Symbol"/>
              </a:rPr>
              <a:t></a:t>
            </a:r>
            <a:r>
              <a:rPr sz="1875" b="1" spc="-27" baseline="-13914" dirty="0" smtClean="0">
                <a:latin typeface="Arial"/>
                <a:cs typeface="Arial"/>
              </a:rPr>
              <a:t>)</a:t>
            </a:r>
            <a:r>
              <a:rPr sz="1125" b="1" spc="-27" baseline="19325" dirty="0" smtClean="0">
                <a:latin typeface="Arial"/>
                <a:cs typeface="Arial"/>
              </a:rPr>
              <a:t>2</a:t>
            </a:r>
            <a:endParaRPr sz="750">
              <a:latin typeface="Arial"/>
              <a:cs typeface="Arial"/>
            </a:endParaRPr>
          </a:p>
          <a:p>
            <a:pPr marL="150614" marR="38908">
              <a:lnSpc>
                <a:spcPts val="1100"/>
              </a:lnSpc>
            </a:pPr>
            <a:r>
              <a:rPr sz="1250" b="1" dirty="0" smtClean="0">
                <a:latin typeface="Arial"/>
                <a:cs typeface="Arial"/>
              </a:rPr>
              <a:t>3</a:t>
            </a:r>
            <a:endParaRPr sz="125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416812" y="8505672"/>
            <a:ext cx="1699693" cy="219969"/>
          </a:xfrm>
          <a:prstGeom prst="rect">
            <a:avLst/>
          </a:prstGeom>
        </p:spPr>
        <p:txBody>
          <a:bodyPr wrap="square" lIns="0" tIns="10350" rIns="0" bIns="0" rtlCol="0">
            <a:noAutofit/>
          </a:bodyPr>
          <a:lstStyle/>
          <a:p>
            <a:pPr marL="12700">
              <a:lnSpc>
                <a:spcPts val="1630"/>
              </a:lnSpc>
            </a:pPr>
            <a:r>
              <a:rPr sz="1300" spc="2" dirty="0" smtClean="0">
                <a:latin typeface="Arial"/>
                <a:cs typeface="Arial"/>
              </a:rPr>
              <a:t>V</a:t>
            </a:r>
            <a:r>
              <a:rPr sz="1275" spc="2" baseline="-10231" dirty="0" smtClean="0">
                <a:latin typeface="Arial"/>
                <a:cs typeface="Arial"/>
              </a:rPr>
              <a:t>S </a:t>
            </a:r>
            <a:r>
              <a:rPr sz="1300" spc="2" dirty="0" smtClean="0">
                <a:latin typeface="Arial"/>
                <a:cs typeface="Arial"/>
              </a:rPr>
              <a:t>: volume of nucleus</a:t>
            </a:r>
            <a:endParaRPr sz="1300" dirty="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4550156" y="8969975"/>
            <a:ext cx="90281" cy="117280"/>
          </a:xfrm>
          <a:prstGeom prst="rect">
            <a:avLst/>
          </a:prstGeom>
        </p:spPr>
        <p:txBody>
          <a:bodyPr wrap="square" lIns="0" tIns="3810" rIns="0" bIns="0" rtlCol="0">
            <a:noAutofit/>
          </a:bodyPr>
          <a:lstStyle/>
          <a:p>
            <a:pPr marL="12700">
              <a:lnSpc>
                <a:spcPct val="95825"/>
              </a:lnSpc>
            </a:pPr>
            <a:r>
              <a:rPr sz="700" b="1" spc="10" dirty="0" smtClean="0">
                <a:latin typeface="Arial"/>
                <a:cs typeface="Arial"/>
              </a:rPr>
              <a:t>2</a:t>
            </a:r>
            <a:endParaRPr sz="7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416810" y="8979631"/>
            <a:ext cx="2542469" cy="219975"/>
          </a:xfrm>
          <a:prstGeom prst="rect">
            <a:avLst/>
          </a:prstGeom>
        </p:spPr>
        <p:txBody>
          <a:bodyPr wrap="square" lIns="0" tIns="10350" rIns="0" bIns="0" rtlCol="0">
            <a:noAutofit/>
          </a:bodyPr>
          <a:lstStyle/>
          <a:p>
            <a:pPr marL="12700">
              <a:lnSpc>
                <a:spcPts val="1630"/>
              </a:lnSpc>
            </a:pPr>
            <a:r>
              <a:rPr sz="1300" spc="-1" dirty="0" smtClean="0">
                <a:latin typeface="Arial"/>
                <a:cs typeface="Arial"/>
              </a:rPr>
              <a:t>A</a:t>
            </a:r>
            <a:r>
              <a:rPr sz="1275" spc="-1" baseline="-10231" dirty="0" smtClean="0">
                <a:latin typeface="Arial"/>
                <a:cs typeface="Arial"/>
              </a:rPr>
              <a:t>SL </a:t>
            </a:r>
            <a:r>
              <a:rPr sz="1300" spc="-1" dirty="0" smtClean="0">
                <a:latin typeface="Arial"/>
                <a:cs typeface="Arial"/>
              </a:rPr>
              <a:t>: surface area of spherical cap</a:t>
            </a:r>
            <a:endParaRPr sz="13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160774" y="8986033"/>
            <a:ext cx="1212718" cy="184537"/>
          </a:xfrm>
          <a:prstGeom prst="rect">
            <a:avLst/>
          </a:prstGeom>
        </p:spPr>
        <p:txBody>
          <a:bodyPr wrap="square" lIns="0" tIns="8826" rIns="0" bIns="0" rtlCol="0">
            <a:noAutofit/>
          </a:bodyPr>
          <a:lstStyle/>
          <a:p>
            <a:pPr marL="12700">
              <a:lnSpc>
                <a:spcPts val="1390"/>
              </a:lnSpc>
            </a:pPr>
            <a:r>
              <a:rPr sz="1250" spc="12" dirty="0" smtClean="0">
                <a:latin typeface="Symbol"/>
                <a:cs typeface="Symbol"/>
              </a:rPr>
              <a:t></a:t>
            </a:r>
            <a:r>
              <a:rPr sz="1250" spc="-12" dirty="0" smtClean="0">
                <a:latin typeface="Times New Roman"/>
                <a:cs typeface="Times New Roman"/>
              </a:rPr>
              <a:t> </a:t>
            </a:r>
            <a:r>
              <a:rPr sz="1250" b="1" spc="23" dirty="0" smtClean="0">
                <a:latin typeface="Arial"/>
                <a:cs typeface="Arial"/>
              </a:rPr>
              <a:t>2</a:t>
            </a:r>
            <a:r>
              <a:rPr sz="1250" spc="12" dirty="0" smtClean="0">
                <a:latin typeface="Symbol"/>
                <a:cs typeface="Symbol"/>
              </a:rPr>
              <a:t></a:t>
            </a:r>
            <a:r>
              <a:rPr sz="1250" b="1" spc="23" dirty="0" smtClean="0">
                <a:latin typeface="Arial"/>
                <a:cs typeface="Arial"/>
              </a:rPr>
              <a:t>r (1</a:t>
            </a:r>
            <a:r>
              <a:rPr sz="1250" spc="12" dirty="0" smtClean="0">
                <a:latin typeface="Symbol"/>
                <a:cs typeface="Symbol"/>
              </a:rPr>
              <a:t></a:t>
            </a:r>
            <a:r>
              <a:rPr sz="1250" spc="-12" dirty="0" smtClean="0">
                <a:latin typeface="Times New Roman"/>
                <a:cs typeface="Times New Roman"/>
              </a:rPr>
              <a:t> </a:t>
            </a:r>
            <a:r>
              <a:rPr sz="1250" b="1" spc="23" dirty="0" smtClean="0">
                <a:latin typeface="Arial"/>
                <a:cs typeface="Arial"/>
              </a:rPr>
              <a:t>cos </a:t>
            </a:r>
            <a:r>
              <a:rPr sz="1250" spc="12" dirty="0" smtClean="0">
                <a:latin typeface="Symbol"/>
                <a:cs typeface="Symbol"/>
              </a:rPr>
              <a:t></a:t>
            </a:r>
            <a:r>
              <a:rPr sz="1250" b="1" spc="23" dirty="0" smtClean="0">
                <a:latin typeface="Arial"/>
                <a:cs typeface="Arial"/>
              </a:rPr>
              <a:t>)</a:t>
            </a:r>
            <a:endParaRPr sz="125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626096" y="9432805"/>
            <a:ext cx="849716" cy="201249"/>
          </a:xfrm>
          <a:prstGeom prst="rect">
            <a:avLst/>
          </a:prstGeom>
        </p:spPr>
        <p:txBody>
          <a:bodyPr wrap="square" lIns="0" tIns="9683" rIns="0" bIns="0" rtlCol="0">
            <a:noAutofit/>
          </a:bodyPr>
          <a:lstStyle/>
          <a:p>
            <a:pPr marL="12700">
              <a:lnSpc>
                <a:spcPts val="1525"/>
              </a:lnSpc>
            </a:pPr>
            <a:r>
              <a:rPr sz="1250" spc="1" dirty="0" smtClean="0">
                <a:latin typeface="Symbol"/>
                <a:cs typeface="Symbol"/>
              </a:rPr>
              <a:t></a:t>
            </a:r>
            <a:r>
              <a:rPr sz="1250" spc="73" dirty="0" smtClean="0">
                <a:latin typeface="Times New Roman"/>
                <a:cs typeface="Times New Roman"/>
              </a:rPr>
              <a:t> </a:t>
            </a:r>
            <a:r>
              <a:rPr sz="1250" spc="1" dirty="0" smtClean="0">
                <a:latin typeface="Symbol"/>
                <a:cs typeface="Symbol"/>
              </a:rPr>
              <a:t></a:t>
            </a:r>
            <a:r>
              <a:rPr sz="1250" b="1" spc="45" dirty="0" smtClean="0">
                <a:latin typeface="Arial"/>
                <a:cs typeface="Arial"/>
              </a:rPr>
              <a:t>r</a:t>
            </a:r>
            <a:r>
              <a:rPr sz="1125" b="1" spc="45" baseline="42515" dirty="0" smtClean="0">
                <a:latin typeface="Arial"/>
                <a:cs typeface="Arial"/>
              </a:rPr>
              <a:t>2 </a:t>
            </a:r>
            <a:r>
              <a:rPr sz="1250" b="1" spc="45" dirty="0" smtClean="0">
                <a:latin typeface="Arial"/>
                <a:cs typeface="Arial"/>
              </a:rPr>
              <a:t>sin</a:t>
            </a:r>
            <a:r>
              <a:rPr sz="1125" b="1" spc="45" baseline="42515" dirty="0" smtClean="0">
                <a:latin typeface="Arial"/>
                <a:cs typeface="Arial"/>
              </a:rPr>
              <a:t>2 </a:t>
            </a:r>
            <a:r>
              <a:rPr sz="1250" spc="1" dirty="0" smtClean="0">
                <a:latin typeface="Symbol"/>
                <a:cs typeface="Symbol"/>
              </a:rPr>
              <a:t></a:t>
            </a:r>
            <a:endParaRPr sz="1250">
              <a:latin typeface="Symbol"/>
              <a:cs typeface="Symbo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416812" y="9452838"/>
            <a:ext cx="159870" cy="189992"/>
          </a:xfrm>
          <a:prstGeom prst="rect">
            <a:avLst/>
          </a:prstGeom>
        </p:spPr>
        <p:txBody>
          <a:bodyPr wrap="square" lIns="0" tIns="9048" rIns="0" bIns="0" rtlCol="0">
            <a:noAutofit/>
          </a:bodyPr>
          <a:lstStyle/>
          <a:p>
            <a:pPr marL="12700">
              <a:lnSpc>
                <a:spcPts val="1425"/>
              </a:lnSpc>
            </a:pPr>
            <a:r>
              <a:rPr sz="1300" dirty="0" smtClean="0">
                <a:latin typeface="Arial"/>
                <a:cs typeface="Arial"/>
              </a:rPr>
              <a:t>A</a:t>
            </a:r>
            <a:endParaRPr sz="13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736089" y="9452838"/>
            <a:ext cx="3707957" cy="189992"/>
          </a:xfrm>
          <a:prstGeom prst="rect">
            <a:avLst/>
          </a:prstGeom>
        </p:spPr>
        <p:txBody>
          <a:bodyPr wrap="square" lIns="0" tIns="9048" rIns="0" bIns="0" rtlCol="0">
            <a:noAutofit/>
          </a:bodyPr>
          <a:lstStyle/>
          <a:p>
            <a:pPr marL="12700">
              <a:lnSpc>
                <a:spcPts val="1425"/>
              </a:lnSpc>
            </a:pPr>
            <a:r>
              <a:rPr sz="1300" spc="-6" dirty="0" smtClean="0">
                <a:latin typeface="Arial"/>
                <a:cs typeface="Arial"/>
              </a:rPr>
              <a:t>: surface area of nucleus-inclusion contacting area</a:t>
            </a:r>
            <a:endParaRPr sz="13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526540" y="9537681"/>
            <a:ext cx="206385" cy="13512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ct val="95825"/>
              </a:lnSpc>
            </a:pPr>
            <a:r>
              <a:rPr sz="850" spc="5" dirty="0" smtClean="0">
                <a:latin typeface="Arial"/>
                <a:cs typeface="Arial"/>
              </a:rPr>
              <a:t>SM</a:t>
            </a:r>
            <a:endParaRPr sz="85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662682" y="10077542"/>
            <a:ext cx="2255585" cy="217423"/>
          </a:xfrm>
          <a:prstGeom prst="rect">
            <a:avLst/>
          </a:prstGeom>
        </p:spPr>
        <p:txBody>
          <a:bodyPr wrap="square" lIns="0" tIns="10541" rIns="0" bIns="0" rtlCol="0">
            <a:noAutofit/>
          </a:bodyPr>
          <a:lstStyle/>
          <a:p>
            <a:pPr marL="12700">
              <a:lnSpc>
                <a:spcPts val="1660"/>
              </a:lnSpc>
            </a:pPr>
            <a:r>
              <a:rPr sz="1500" spc="58" dirty="0" smtClean="0">
                <a:latin typeface="Times New Roman"/>
                <a:cs typeface="Times New Roman"/>
              </a:rPr>
              <a:t>Solidification of materials</a:t>
            </a:r>
            <a:endParaRPr sz="15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782806" y="10110301"/>
            <a:ext cx="265737" cy="217424"/>
          </a:xfrm>
          <a:prstGeom prst="rect">
            <a:avLst/>
          </a:prstGeom>
        </p:spPr>
        <p:txBody>
          <a:bodyPr wrap="square" lIns="0" tIns="10541" rIns="0" bIns="0" rtlCol="0">
            <a:noAutofit/>
          </a:bodyPr>
          <a:lstStyle/>
          <a:p>
            <a:pPr marL="12700">
              <a:lnSpc>
                <a:spcPts val="1660"/>
              </a:lnSpc>
            </a:pPr>
            <a:r>
              <a:rPr lang="en-US" sz="1500" spc="75" dirty="0" smtClean="0">
                <a:latin typeface="Times New Roman"/>
                <a:cs typeface="Times New Roman"/>
              </a:rPr>
              <a:t>2</a:t>
            </a:r>
            <a:endParaRPr sz="1500" dirty="0">
              <a:latin typeface="Times New Roman"/>
              <a:cs typeface="Times New Roman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280416" y="1071372"/>
            <a:ext cx="6917435" cy="78485"/>
          </a:xfrm>
          <a:prstGeom prst="rect">
            <a:avLst/>
          </a:prstGeom>
        </p:spPr>
        <p:txBody>
          <a:bodyPr wrap="square" lIns="0" tIns="2285" rIns="0" bIns="0" rtlCol="0">
            <a:noAutofit/>
          </a:bodyPr>
          <a:lstStyle/>
          <a:p>
            <a:pPr marL="25400">
              <a:lnSpc>
                <a:spcPts val="600"/>
              </a:lnSpc>
            </a:pPr>
            <a:endParaRPr sz="6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object 86"/>
          <p:cNvSpPr txBox="1"/>
          <p:nvPr/>
        </p:nvSpPr>
        <p:spPr>
          <a:xfrm>
            <a:off x="76200" y="4732451"/>
            <a:ext cx="7402068" cy="1207338"/>
          </a:xfrm>
          <a:prstGeom prst="rect">
            <a:avLst/>
          </a:prstGeom>
        </p:spPr>
        <p:txBody>
          <a:bodyPr wrap="square" lIns="0" tIns="10128" rIns="0" bIns="0" rtlCol="0">
            <a:noAutofit/>
          </a:bodyPr>
          <a:lstStyle/>
          <a:p>
            <a:pPr marL="1845564">
              <a:lnSpc>
                <a:spcPts val="1595"/>
              </a:lnSpc>
            </a:pPr>
            <a:r>
              <a:rPr sz="1550" b="1" spc="0" dirty="0" smtClean="0">
                <a:latin typeface="Arial"/>
                <a:cs typeface="Arial"/>
              </a:rPr>
              <a:t>2            </a:t>
            </a:r>
            <a:r>
              <a:rPr sz="1550" b="1" spc="150" dirty="0" smtClean="0">
                <a:latin typeface="Arial"/>
                <a:cs typeface="Arial"/>
              </a:rPr>
              <a:t> </a:t>
            </a:r>
            <a:r>
              <a:rPr sz="1550" b="1" spc="0" dirty="0" smtClean="0">
                <a:latin typeface="Arial"/>
                <a:cs typeface="Arial"/>
              </a:rPr>
              <a:t>1</a:t>
            </a:r>
            <a:endParaRPr sz="1550">
              <a:latin typeface="Arial"/>
              <a:cs typeface="Arial"/>
            </a:endParaRPr>
          </a:p>
        </p:txBody>
      </p:sp>
      <p:sp>
        <p:nvSpPr>
          <p:cNvPr id="85" name="object 85"/>
          <p:cNvSpPr txBox="1"/>
          <p:nvPr/>
        </p:nvSpPr>
        <p:spPr>
          <a:xfrm>
            <a:off x="76200" y="9429133"/>
            <a:ext cx="7402068" cy="126248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821436">
              <a:lnSpc>
                <a:spcPts val="1570"/>
              </a:lnSpc>
            </a:pPr>
            <a:r>
              <a:rPr sz="1500" dirty="0" smtClean="0">
                <a:latin typeface="Symbol"/>
                <a:cs typeface="Symbol"/>
              </a:rPr>
              <a:t></a:t>
            </a:r>
            <a:r>
              <a:rPr sz="1500" dirty="0" smtClean="0">
                <a:latin typeface="Times New Roman"/>
                <a:cs typeface="Times New Roman"/>
              </a:rPr>
              <a:t>                      </a:t>
            </a:r>
            <a:r>
              <a:rPr sz="1500" spc="104" dirty="0" smtClean="0">
                <a:latin typeface="Times New Roman"/>
                <a:cs typeface="Times New Roman"/>
              </a:rPr>
              <a:t> </a:t>
            </a:r>
            <a:r>
              <a:rPr sz="1500" spc="-4" dirty="0" smtClean="0">
                <a:latin typeface="Arial"/>
                <a:cs typeface="Arial"/>
              </a:rPr>
              <a:t>wetting</a:t>
            </a:r>
            <a:r>
              <a:rPr sz="1500" spc="0" dirty="0" smtClean="0">
                <a:latin typeface="Arial"/>
                <a:cs typeface="Arial"/>
              </a:rPr>
              <a:t>)     </a:t>
            </a:r>
            <a:r>
              <a:rPr sz="1500" spc="-164" dirty="0" smtClean="0">
                <a:latin typeface="Arial"/>
                <a:cs typeface="Arial"/>
              </a:rPr>
              <a:t> </a:t>
            </a:r>
            <a:r>
              <a:rPr sz="1500" spc="0" dirty="0" smtClean="0">
                <a:latin typeface="Symbol"/>
                <a:cs typeface="Symbol"/>
              </a:rPr>
              <a:t></a:t>
            </a:r>
            <a:r>
              <a:rPr sz="1500" spc="0" dirty="0" smtClean="0">
                <a:latin typeface="Times New Roman"/>
                <a:cs typeface="Times New Roman"/>
              </a:rPr>
              <a:t> </a:t>
            </a:r>
            <a:r>
              <a:rPr sz="1500" spc="159" dirty="0" smtClean="0">
                <a:latin typeface="Times New Roman"/>
                <a:cs typeface="Times New Roman"/>
              </a:rPr>
              <a:t> </a:t>
            </a:r>
            <a:r>
              <a:rPr sz="1500" spc="414" dirty="0" smtClean="0">
                <a:latin typeface="Arial"/>
                <a:cs typeface="Arial"/>
              </a:rPr>
              <a:t>=</a:t>
            </a:r>
            <a:r>
              <a:rPr sz="1500" spc="0" dirty="0" smtClean="0">
                <a:latin typeface="Arial"/>
                <a:cs typeface="Arial"/>
              </a:rPr>
              <a:t>1 </a:t>
            </a:r>
            <a:endParaRPr sz="1500">
              <a:latin typeface="Arial"/>
              <a:cs typeface="Arial"/>
            </a:endParaRPr>
          </a:p>
        </p:txBody>
      </p:sp>
      <p:sp>
        <p:nvSpPr>
          <p:cNvPr id="84" name="object 84"/>
          <p:cNvSpPr/>
          <p:nvPr/>
        </p:nvSpPr>
        <p:spPr>
          <a:xfrm>
            <a:off x="280416" y="1071372"/>
            <a:ext cx="6917435" cy="78485"/>
          </a:xfrm>
          <a:custGeom>
            <a:avLst/>
            <a:gdLst/>
            <a:ahLst/>
            <a:cxnLst/>
            <a:rect l="l" t="t" r="r" b="b"/>
            <a:pathLst>
              <a:path w="6917435" h="78485">
                <a:moveTo>
                  <a:pt x="0" y="78485"/>
                </a:moveTo>
                <a:lnTo>
                  <a:pt x="6917435" y="78485"/>
                </a:lnTo>
                <a:lnTo>
                  <a:pt x="6917435" y="0"/>
                </a:lnTo>
                <a:lnTo>
                  <a:pt x="0" y="0"/>
                </a:lnTo>
                <a:lnTo>
                  <a:pt x="0" y="78485"/>
                </a:lnTo>
                <a:close/>
              </a:path>
            </a:pathLst>
          </a:custGeom>
          <a:solidFill>
            <a:srgbClr val="00FF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2" name="object 82"/>
          <p:cNvSpPr/>
          <p:nvPr/>
        </p:nvSpPr>
        <p:spPr>
          <a:xfrm>
            <a:off x="76200" y="2375916"/>
            <a:ext cx="7402068" cy="1187957"/>
          </a:xfrm>
          <a:custGeom>
            <a:avLst/>
            <a:gdLst/>
            <a:ahLst/>
            <a:cxnLst/>
            <a:rect l="l" t="t" r="r" b="b"/>
            <a:pathLst>
              <a:path w="7402068" h="1187957">
                <a:moveTo>
                  <a:pt x="0" y="1187957"/>
                </a:moveTo>
                <a:lnTo>
                  <a:pt x="7402068" y="1187957"/>
                </a:lnTo>
                <a:lnTo>
                  <a:pt x="7402068" y="0"/>
                </a:lnTo>
                <a:lnTo>
                  <a:pt x="0" y="0"/>
                </a:lnTo>
                <a:lnTo>
                  <a:pt x="0" y="1187957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3" name="object 83"/>
          <p:cNvSpPr/>
          <p:nvPr/>
        </p:nvSpPr>
        <p:spPr>
          <a:xfrm>
            <a:off x="2451354" y="2529078"/>
            <a:ext cx="2055875" cy="0"/>
          </a:xfrm>
          <a:custGeom>
            <a:avLst/>
            <a:gdLst/>
            <a:ahLst/>
            <a:cxnLst/>
            <a:rect l="l" t="t" r="r" b="b"/>
            <a:pathLst>
              <a:path w="2055875">
                <a:moveTo>
                  <a:pt x="0" y="0"/>
                </a:moveTo>
                <a:lnTo>
                  <a:pt x="2055875" y="0"/>
                </a:lnTo>
              </a:path>
            </a:pathLst>
          </a:custGeom>
          <a:ln w="1498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7" name="object 77"/>
          <p:cNvSpPr/>
          <p:nvPr/>
        </p:nvSpPr>
        <p:spPr>
          <a:xfrm>
            <a:off x="3854957" y="3726937"/>
            <a:ext cx="3467861" cy="103098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8" name="object 78"/>
          <p:cNvSpPr/>
          <p:nvPr/>
        </p:nvSpPr>
        <p:spPr>
          <a:xfrm>
            <a:off x="76200" y="4751832"/>
            <a:ext cx="7402068" cy="1187957"/>
          </a:xfrm>
          <a:custGeom>
            <a:avLst/>
            <a:gdLst/>
            <a:ahLst/>
            <a:cxnLst/>
            <a:rect l="l" t="t" r="r" b="b"/>
            <a:pathLst>
              <a:path w="7402068" h="1187957">
                <a:moveTo>
                  <a:pt x="7402068" y="1187957"/>
                </a:moveTo>
                <a:lnTo>
                  <a:pt x="7402068" y="0"/>
                </a:lnTo>
                <a:lnTo>
                  <a:pt x="0" y="0"/>
                </a:lnTo>
                <a:lnTo>
                  <a:pt x="0" y="1187957"/>
                </a:lnTo>
                <a:lnTo>
                  <a:pt x="7402068" y="1187957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9" name="object 79"/>
          <p:cNvSpPr/>
          <p:nvPr/>
        </p:nvSpPr>
        <p:spPr>
          <a:xfrm>
            <a:off x="3854957" y="4746493"/>
            <a:ext cx="3467861" cy="119938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0" name="object 80"/>
          <p:cNvSpPr/>
          <p:nvPr/>
        </p:nvSpPr>
        <p:spPr>
          <a:xfrm>
            <a:off x="76200" y="5939790"/>
            <a:ext cx="7402068" cy="1187958"/>
          </a:xfrm>
          <a:custGeom>
            <a:avLst/>
            <a:gdLst/>
            <a:ahLst/>
            <a:cxnLst/>
            <a:rect l="l" t="t" r="r" b="b"/>
            <a:pathLst>
              <a:path w="7402068" h="1187958">
                <a:moveTo>
                  <a:pt x="0" y="1187958"/>
                </a:moveTo>
                <a:lnTo>
                  <a:pt x="7402068" y="1187958"/>
                </a:lnTo>
                <a:lnTo>
                  <a:pt x="7402068" y="0"/>
                </a:lnTo>
                <a:lnTo>
                  <a:pt x="0" y="0"/>
                </a:lnTo>
                <a:lnTo>
                  <a:pt x="0" y="1187958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1" name="object 81"/>
          <p:cNvSpPr/>
          <p:nvPr/>
        </p:nvSpPr>
        <p:spPr>
          <a:xfrm>
            <a:off x="3854957" y="5934452"/>
            <a:ext cx="3467861" cy="1054607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6" name="object 76"/>
          <p:cNvSpPr/>
          <p:nvPr/>
        </p:nvSpPr>
        <p:spPr>
          <a:xfrm>
            <a:off x="76200" y="9503664"/>
            <a:ext cx="7402068" cy="1187953"/>
          </a:xfrm>
          <a:custGeom>
            <a:avLst/>
            <a:gdLst/>
            <a:ahLst/>
            <a:cxnLst/>
            <a:rect l="l" t="t" r="r" b="b"/>
            <a:pathLst>
              <a:path w="7402068" h="1187953">
                <a:moveTo>
                  <a:pt x="7402068" y="1187953"/>
                </a:moveTo>
                <a:lnTo>
                  <a:pt x="7402068" y="0"/>
                </a:lnTo>
                <a:lnTo>
                  <a:pt x="0" y="0"/>
                </a:lnTo>
                <a:lnTo>
                  <a:pt x="0" y="1187953"/>
                </a:lnTo>
                <a:lnTo>
                  <a:pt x="7402068" y="118795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5" name="object 75"/>
          <p:cNvSpPr txBox="1"/>
          <p:nvPr/>
        </p:nvSpPr>
        <p:spPr>
          <a:xfrm>
            <a:off x="1821433" y="522437"/>
            <a:ext cx="3949514" cy="299720"/>
          </a:xfrm>
          <a:prstGeom prst="rect">
            <a:avLst/>
          </a:prstGeom>
        </p:spPr>
        <p:txBody>
          <a:bodyPr wrap="square" lIns="0" tIns="14636" rIns="0" bIns="0" rtlCol="0">
            <a:noAutofit/>
          </a:bodyPr>
          <a:lstStyle/>
          <a:p>
            <a:pPr marL="12700">
              <a:lnSpc>
                <a:spcPts val="2305"/>
              </a:lnSpc>
            </a:pPr>
            <a:r>
              <a:rPr sz="2150" b="1" dirty="0" smtClean="0">
                <a:latin typeface="Arial"/>
                <a:cs typeface="Arial"/>
              </a:rPr>
              <a:t>Heterogeneous Nucleation (II)</a:t>
            </a:r>
            <a:endParaRPr sz="2150">
              <a:latin typeface="Arial"/>
              <a:cs typeface="Arial"/>
            </a:endParaRPr>
          </a:p>
        </p:txBody>
      </p:sp>
      <p:sp>
        <p:nvSpPr>
          <p:cNvPr id="74" name="object 74"/>
          <p:cNvSpPr txBox="1"/>
          <p:nvPr/>
        </p:nvSpPr>
        <p:spPr>
          <a:xfrm>
            <a:off x="1914398" y="1563002"/>
            <a:ext cx="1444397" cy="260112"/>
          </a:xfrm>
          <a:prstGeom prst="rect">
            <a:avLst/>
          </a:prstGeom>
        </p:spPr>
        <p:txBody>
          <a:bodyPr wrap="square" lIns="0" tIns="12541" rIns="0" bIns="0" rtlCol="0">
            <a:noAutofit/>
          </a:bodyPr>
          <a:lstStyle/>
          <a:p>
            <a:pPr marL="12700">
              <a:lnSpc>
                <a:spcPts val="1975"/>
              </a:lnSpc>
            </a:pPr>
            <a:r>
              <a:rPr sz="1550" spc="34" dirty="0" smtClean="0">
                <a:latin typeface="Symbol"/>
                <a:cs typeface="Symbol"/>
              </a:rPr>
              <a:t>Δ</a:t>
            </a:r>
            <a:r>
              <a:rPr sz="1550" b="1" spc="0" dirty="0" smtClean="0">
                <a:latin typeface="Arial"/>
                <a:cs typeface="Arial"/>
              </a:rPr>
              <a:t>G</a:t>
            </a:r>
            <a:r>
              <a:rPr sz="1550" b="1" spc="-12" dirty="0" smtClean="0">
                <a:latin typeface="Arial"/>
                <a:cs typeface="Arial"/>
              </a:rPr>
              <a:t> </a:t>
            </a:r>
            <a:r>
              <a:rPr sz="1550" spc="0" dirty="0" smtClean="0">
                <a:latin typeface="Symbol"/>
                <a:cs typeface="Symbol"/>
              </a:rPr>
              <a:t></a:t>
            </a:r>
            <a:r>
              <a:rPr sz="1550" spc="103" dirty="0" smtClean="0">
                <a:latin typeface="Times New Roman"/>
                <a:cs typeface="Times New Roman"/>
              </a:rPr>
              <a:t> </a:t>
            </a:r>
            <a:r>
              <a:rPr sz="1550" spc="147" dirty="0" smtClean="0">
                <a:latin typeface="Symbol"/>
                <a:cs typeface="Symbol"/>
              </a:rPr>
              <a:t></a:t>
            </a:r>
            <a:r>
              <a:rPr sz="1550" b="1" spc="-49" dirty="0" smtClean="0">
                <a:latin typeface="Arial"/>
                <a:cs typeface="Arial"/>
              </a:rPr>
              <a:t>V</a:t>
            </a:r>
            <a:r>
              <a:rPr sz="1350" b="1" spc="4" baseline="-12883" dirty="0" smtClean="0">
                <a:latin typeface="Arial"/>
                <a:cs typeface="Arial"/>
              </a:rPr>
              <a:t>S</a:t>
            </a:r>
            <a:r>
              <a:rPr sz="1350" b="1" spc="-154" baseline="-12883" dirty="0" smtClean="0">
                <a:latin typeface="Arial"/>
                <a:cs typeface="Arial"/>
              </a:rPr>
              <a:t> </a:t>
            </a:r>
            <a:r>
              <a:rPr sz="1550" spc="34" dirty="0" smtClean="0">
                <a:latin typeface="Symbol"/>
                <a:cs typeface="Symbol"/>
              </a:rPr>
              <a:t>Δ</a:t>
            </a:r>
            <a:r>
              <a:rPr sz="1550" b="1" spc="81" dirty="0" smtClean="0">
                <a:latin typeface="Arial"/>
                <a:cs typeface="Arial"/>
              </a:rPr>
              <a:t>G</a:t>
            </a:r>
            <a:r>
              <a:rPr sz="1350" b="1" spc="4" baseline="-12883" dirty="0" smtClean="0">
                <a:latin typeface="Arial"/>
                <a:cs typeface="Arial"/>
              </a:rPr>
              <a:t>V</a:t>
            </a:r>
            <a:r>
              <a:rPr sz="1350" b="1" spc="0" baseline="-12883" dirty="0" smtClean="0">
                <a:latin typeface="Arial"/>
                <a:cs typeface="Arial"/>
              </a:rPr>
              <a:t> </a:t>
            </a:r>
            <a:r>
              <a:rPr sz="1350" b="1" spc="29" baseline="-12883" dirty="0" smtClean="0">
                <a:latin typeface="Arial"/>
                <a:cs typeface="Arial"/>
              </a:rPr>
              <a:t> </a:t>
            </a:r>
            <a:r>
              <a:rPr sz="1550" spc="7" dirty="0" smtClean="0">
                <a:latin typeface="Symbol"/>
                <a:cs typeface="Symbol"/>
              </a:rPr>
              <a:t></a:t>
            </a:r>
            <a:endParaRPr sz="1550">
              <a:latin typeface="Symbol"/>
              <a:cs typeface="Symbol"/>
            </a:endParaRPr>
          </a:p>
        </p:txBody>
      </p:sp>
      <p:sp>
        <p:nvSpPr>
          <p:cNvPr id="73" name="object 73"/>
          <p:cNvSpPr txBox="1"/>
          <p:nvPr/>
        </p:nvSpPr>
        <p:spPr>
          <a:xfrm>
            <a:off x="3353054" y="1562990"/>
            <a:ext cx="2317493" cy="260125"/>
          </a:xfrm>
          <a:prstGeom prst="rect">
            <a:avLst/>
          </a:prstGeom>
        </p:spPr>
        <p:txBody>
          <a:bodyPr wrap="square" lIns="0" tIns="12477" rIns="0" bIns="0" rtlCol="0">
            <a:noAutofit/>
          </a:bodyPr>
          <a:lstStyle/>
          <a:p>
            <a:pPr marL="12700">
              <a:lnSpc>
                <a:spcPts val="1964"/>
              </a:lnSpc>
            </a:pPr>
            <a:r>
              <a:rPr sz="1550" b="1" spc="104" dirty="0" smtClean="0">
                <a:latin typeface="Arial"/>
                <a:cs typeface="Arial"/>
              </a:rPr>
              <a:t>A</a:t>
            </a:r>
            <a:r>
              <a:rPr sz="1350" b="1" spc="0" baseline="-12883" dirty="0" smtClean="0">
                <a:latin typeface="Arial"/>
                <a:cs typeface="Arial"/>
              </a:rPr>
              <a:t>SL</a:t>
            </a:r>
            <a:r>
              <a:rPr sz="1350" b="1" spc="-92" baseline="-12883" dirty="0" smtClean="0">
                <a:latin typeface="Arial"/>
                <a:cs typeface="Arial"/>
              </a:rPr>
              <a:t> </a:t>
            </a:r>
            <a:r>
              <a:rPr sz="1550" spc="5" dirty="0" smtClean="0">
                <a:latin typeface="Symbol"/>
                <a:cs typeface="Symbol"/>
              </a:rPr>
              <a:t></a:t>
            </a:r>
            <a:r>
              <a:rPr sz="1550" spc="-214" dirty="0" smtClean="0">
                <a:latin typeface="Times New Roman"/>
                <a:cs typeface="Times New Roman"/>
              </a:rPr>
              <a:t> </a:t>
            </a:r>
            <a:r>
              <a:rPr sz="1350" b="1" spc="0" baseline="-12883" dirty="0" smtClean="0">
                <a:latin typeface="Arial"/>
                <a:cs typeface="Arial"/>
              </a:rPr>
              <a:t>SL      </a:t>
            </a:r>
            <a:r>
              <a:rPr sz="1350" b="1" spc="61" baseline="-12883" dirty="0" smtClean="0">
                <a:latin typeface="Arial"/>
                <a:cs typeface="Arial"/>
              </a:rPr>
              <a:t> </a:t>
            </a:r>
            <a:r>
              <a:rPr sz="1550" b="1" spc="110" dirty="0" smtClean="0">
                <a:latin typeface="Arial"/>
                <a:cs typeface="Arial"/>
              </a:rPr>
              <a:t>A</a:t>
            </a:r>
            <a:r>
              <a:rPr sz="1350" b="1" spc="5" baseline="-12883" dirty="0" smtClean="0">
                <a:latin typeface="Arial"/>
                <a:cs typeface="Arial"/>
              </a:rPr>
              <a:t>SM</a:t>
            </a:r>
            <a:r>
              <a:rPr sz="1350" b="1" spc="-134" baseline="-12883" dirty="0" smtClean="0">
                <a:latin typeface="Arial"/>
                <a:cs typeface="Arial"/>
              </a:rPr>
              <a:t> </a:t>
            </a:r>
            <a:r>
              <a:rPr sz="1550" spc="5" dirty="0" smtClean="0">
                <a:latin typeface="Symbol"/>
                <a:cs typeface="Symbol"/>
              </a:rPr>
              <a:t></a:t>
            </a:r>
            <a:r>
              <a:rPr sz="1550" spc="-219" dirty="0" smtClean="0">
                <a:latin typeface="Times New Roman"/>
                <a:cs typeface="Times New Roman"/>
              </a:rPr>
              <a:t> </a:t>
            </a:r>
            <a:r>
              <a:rPr sz="1350" b="1" spc="0" baseline="-12883" dirty="0" smtClean="0">
                <a:latin typeface="Arial"/>
                <a:cs typeface="Arial"/>
              </a:rPr>
              <a:t>SM      </a:t>
            </a:r>
            <a:r>
              <a:rPr sz="1350" b="1" spc="13" baseline="-12883" dirty="0" smtClean="0">
                <a:latin typeface="Arial"/>
                <a:cs typeface="Arial"/>
              </a:rPr>
              <a:t> </a:t>
            </a:r>
            <a:r>
              <a:rPr sz="1550" b="1" spc="115" dirty="0" smtClean="0">
                <a:latin typeface="Arial"/>
                <a:cs typeface="Arial"/>
              </a:rPr>
              <a:t>A</a:t>
            </a:r>
            <a:r>
              <a:rPr sz="1350" b="1" spc="5" baseline="-12883" dirty="0" smtClean="0">
                <a:latin typeface="Arial"/>
                <a:cs typeface="Arial"/>
              </a:rPr>
              <a:t>SM</a:t>
            </a:r>
            <a:r>
              <a:rPr sz="1350" b="1" spc="-144" baseline="-12883" dirty="0" smtClean="0">
                <a:latin typeface="Arial"/>
                <a:cs typeface="Arial"/>
              </a:rPr>
              <a:t> </a:t>
            </a:r>
            <a:r>
              <a:rPr sz="1550" spc="150" dirty="0" smtClean="0">
                <a:latin typeface="Symbol"/>
                <a:cs typeface="Symbol"/>
              </a:rPr>
              <a:t></a:t>
            </a:r>
            <a:r>
              <a:rPr sz="1350" b="1" spc="5" baseline="-12883" dirty="0" smtClean="0">
                <a:latin typeface="Arial"/>
                <a:cs typeface="Arial"/>
              </a:rPr>
              <a:t>ML</a:t>
            </a:r>
            <a:endParaRPr sz="900">
              <a:latin typeface="Arial"/>
              <a:cs typeface="Arial"/>
            </a:endParaRPr>
          </a:p>
        </p:txBody>
      </p:sp>
      <p:sp>
        <p:nvSpPr>
          <p:cNvPr id="72" name="object 72"/>
          <p:cNvSpPr txBox="1"/>
          <p:nvPr/>
        </p:nvSpPr>
        <p:spPr>
          <a:xfrm>
            <a:off x="3991610" y="1563002"/>
            <a:ext cx="164190" cy="224240"/>
          </a:xfrm>
          <a:prstGeom prst="rect">
            <a:avLst/>
          </a:prstGeom>
        </p:spPr>
        <p:txBody>
          <a:bodyPr wrap="square" lIns="0" tIns="10953" rIns="0" bIns="0" rtlCol="0">
            <a:noAutofit/>
          </a:bodyPr>
          <a:lstStyle/>
          <a:p>
            <a:pPr marL="12700">
              <a:lnSpc>
                <a:spcPts val="1725"/>
              </a:lnSpc>
            </a:pPr>
            <a:r>
              <a:rPr sz="1550" spc="7" dirty="0" smtClean="0">
                <a:latin typeface="Symbol"/>
                <a:cs typeface="Symbol"/>
              </a:rPr>
              <a:t></a:t>
            </a:r>
            <a:endParaRPr sz="1550">
              <a:latin typeface="Symbol"/>
              <a:cs typeface="Symbol"/>
            </a:endParaRPr>
          </a:p>
        </p:txBody>
      </p:sp>
      <p:sp>
        <p:nvSpPr>
          <p:cNvPr id="71" name="object 71"/>
          <p:cNvSpPr txBox="1"/>
          <p:nvPr/>
        </p:nvSpPr>
        <p:spPr>
          <a:xfrm>
            <a:off x="4838192" y="1563002"/>
            <a:ext cx="164190" cy="224240"/>
          </a:xfrm>
          <a:prstGeom prst="rect">
            <a:avLst/>
          </a:prstGeom>
        </p:spPr>
        <p:txBody>
          <a:bodyPr wrap="square" lIns="0" tIns="10953" rIns="0" bIns="0" rtlCol="0">
            <a:noAutofit/>
          </a:bodyPr>
          <a:lstStyle/>
          <a:p>
            <a:pPr marL="12700">
              <a:lnSpc>
                <a:spcPts val="1725"/>
              </a:lnSpc>
            </a:pPr>
            <a:r>
              <a:rPr sz="1550" spc="7" dirty="0" smtClean="0">
                <a:latin typeface="Symbol"/>
                <a:cs typeface="Symbol"/>
              </a:rPr>
              <a:t></a:t>
            </a:r>
            <a:endParaRPr sz="1550">
              <a:latin typeface="Symbol"/>
              <a:cs typeface="Symbol"/>
            </a:endParaRPr>
          </a:p>
        </p:txBody>
      </p:sp>
      <p:sp>
        <p:nvSpPr>
          <p:cNvPr id="70" name="object 70"/>
          <p:cNvSpPr txBox="1"/>
          <p:nvPr/>
        </p:nvSpPr>
        <p:spPr>
          <a:xfrm>
            <a:off x="2241299" y="1975775"/>
            <a:ext cx="2073760" cy="349970"/>
          </a:xfrm>
          <a:prstGeom prst="rect">
            <a:avLst/>
          </a:prstGeom>
        </p:spPr>
        <p:txBody>
          <a:bodyPr wrap="square" lIns="0" tIns="17145" rIns="0" bIns="0" rtlCol="0">
            <a:noAutofit/>
          </a:bodyPr>
          <a:lstStyle/>
          <a:p>
            <a:pPr marL="12700">
              <a:lnSpc>
                <a:spcPts val="2700"/>
              </a:lnSpc>
            </a:pPr>
            <a:r>
              <a:rPr sz="1550" spc="0" dirty="0" smtClean="0">
                <a:latin typeface="Symbol"/>
                <a:cs typeface="Symbol"/>
              </a:rPr>
              <a:t></a:t>
            </a:r>
            <a:r>
              <a:rPr sz="1550" spc="0" dirty="0" smtClean="0">
                <a:latin typeface="Times New Roman"/>
                <a:cs typeface="Times New Roman"/>
              </a:rPr>
              <a:t>     </a:t>
            </a:r>
            <a:r>
              <a:rPr sz="1550" spc="7" dirty="0" smtClean="0">
                <a:latin typeface="Times New Roman"/>
                <a:cs typeface="Times New Roman"/>
              </a:rPr>
              <a:t> </a:t>
            </a:r>
            <a:r>
              <a:rPr sz="2325" b="1" spc="-226" baseline="29923" dirty="0" smtClean="0">
                <a:latin typeface="Arial"/>
                <a:cs typeface="Arial"/>
              </a:rPr>
              <a:t> </a:t>
            </a:r>
            <a:r>
              <a:rPr sz="2325" b="1" u="sng" spc="0" baseline="29923" dirty="0" smtClean="0">
                <a:latin typeface="Arial"/>
                <a:cs typeface="Arial"/>
              </a:rPr>
              <a:t>4</a:t>
            </a:r>
            <a:r>
              <a:rPr sz="2325" b="1" spc="-116" baseline="29923" dirty="0" smtClean="0">
                <a:latin typeface="Arial"/>
                <a:cs typeface="Arial"/>
              </a:rPr>
              <a:t> </a:t>
            </a:r>
            <a:r>
              <a:rPr sz="1550" spc="17" dirty="0" smtClean="0">
                <a:latin typeface="Symbol"/>
                <a:cs typeface="Symbol"/>
              </a:rPr>
              <a:t></a:t>
            </a:r>
            <a:r>
              <a:rPr sz="1550" b="1" spc="145" dirty="0" smtClean="0">
                <a:latin typeface="Arial"/>
                <a:cs typeface="Arial"/>
              </a:rPr>
              <a:t>r</a:t>
            </a:r>
            <a:r>
              <a:rPr sz="1350" b="1" spc="4" baseline="32208" dirty="0" smtClean="0">
                <a:latin typeface="Arial"/>
                <a:cs typeface="Arial"/>
              </a:rPr>
              <a:t>3</a:t>
            </a:r>
            <a:r>
              <a:rPr sz="1350" b="1" spc="-154" baseline="32208" dirty="0" smtClean="0">
                <a:latin typeface="Arial"/>
                <a:cs typeface="Arial"/>
              </a:rPr>
              <a:t> </a:t>
            </a:r>
            <a:r>
              <a:rPr sz="1550" spc="34" dirty="0" smtClean="0">
                <a:latin typeface="Symbol"/>
                <a:cs typeface="Symbol"/>
              </a:rPr>
              <a:t>Δ</a:t>
            </a:r>
            <a:r>
              <a:rPr sz="1550" b="1" spc="0" dirty="0" smtClean="0">
                <a:latin typeface="Arial"/>
                <a:cs typeface="Arial"/>
              </a:rPr>
              <a:t>G </a:t>
            </a:r>
            <a:r>
              <a:rPr sz="1550" b="1" spc="381" dirty="0" smtClean="0">
                <a:latin typeface="Arial"/>
                <a:cs typeface="Arial"/>
              </a:rPr>
              <a:t> </a:t>
            </a:r>
            <a:r>
              <a:rPr sz="1550" spc="0" dirty="0" smtClean="0">
                <a:latin typeface="Symbol"/>
                <a:cs typeface="Symbol"/>
              </a:rPr>
              <a:t></a:t>
            </a:r>
            <a:r>
              <a:rPr sz="1550" spc="23" dirty="0" smtClean="0">
                <a:latin typeface="Times New Roman"/>
                <a:cs typeface="Times New Roman"/>
              </a:rPr>
              <a:t> </a:t>
            </a:r>
            <a:r>
              <a:rPr sz="1550" b="1" spc="82" dirty="0" smtClean="0">
                <a:latin typeface="Arial"/>
                <a:cs typeface="Arial"/>
              </a:rPr>
              <a:t>4</a:t>
            </a:r>
            <a:r>
              <a:rPr sz="1550" spc="12" dirty="0" smtClean="0">
                <a:latin typeface="Symbol"/>
                <a:cs typeface="Symbol"/>
              </a:rPr>
              <a:t></a:t>
            </a:r>
            <a:r>
              <a:rPr sz="1550" b="1" spc="145" dirty="0" smtClean="0">
                <a:latin typeface="Arial"/>
                <a:cs typeface="Arial"/>
              </a:rPr>
              <a:t>r</a:t>
            </a:r>
            <a:r>
              <a:rPr sz="1350" b="1" spc="4" baseline="32208" dirty="0" smtClean="0">
                <a:latin typeface="Arial"/>
                <a:cs typeface="Arial"/>
              </a:rPr>
              <a:t>2</a:t>
            </a:r>
            <a:r>
              <a:rPr sz="1350" b="1" spc="0" baseline="32208" dirty="0" smtClean="0">
                <a:latin typeface="Arial"/>
                <a:cs typeface="Arial"/>
              </a:rPr>
              <a:t> </a:t>
            </a:r>
            <a:r>
              <a:rPr sz="1350" b="1" spc="114" baseline="32208" dirty="0" smtClean="0">
                <a:latin typeface="Arial"/>
                <a:cs typeface="Arial"/>
              </a:rPr>
              <a:t> </a:t>
            </a:r>
            <a:r>
              <a:rPr sz="1550" spc="5" dirty="0" smtClean="0">
                <a:latin typeface="Symbol"/>
                <a:cs typeface="Symbol"/>
              </a:rPr>
              <a:t></a:t>
            </a:r>
            <a:endParaRPr sz="1550">
              <a:latin typeface="Symbol"/>
              <a:cs typeface="Symbol"/>
            </a:endParaRPr>
          </a:p>
        </p:txBody>
      </p:sp>
      <p:sp>
        <p:nvSpPr>
          <p:cNvPr id="69" name="object 69"/>
          <p:cNvSpPr txBox="1"/>
          <p:nvPr/>
        </p:nvSpPr>
        <p:spPr>
          <a:xfrm>
            <a:off x="2414270" y="1996580"/>
            <a:ext cx="264961" cy="327100"/>
          </a:xfrm>
          <a:prstGeom prst="rect">
            <a:avLst/>
          </a:prstGeom>
        </p:spPr>
        <p:txBody>
          <a:bodyPr wrap="square" lIns="0" tIns="16033" rIns="0" bIns="0" rtlCol="0">
            <a:noAutofit/>
          </a:bodyPr>
          <a:lstStyle/>
          <a:p>
            <a:pPr marL="12700">
              <a:lnSpc>
                <a:spcPts val="2525"/>
              </a:lnSpc>
            </a:pPr>
            <a:r>
              <a:rPr sz="2325" spc="69" baseline="22820" dirty="0" smtClean="0">
                <a:latin typeface="Symbol"/>
                <a:cs typeface="Symbol"/>
              </a:rPr>
              <a:t>⎡</a:t>
            </a:r>
            <a:r>
              <a:rPr sz="1550" spc="7" dirty="0" smtClean="0">
                <a:latin typeface="Symbol"/>
                <a:cs typeface="Symbol"/>
              </a:rPr>
              <a:t></a:t>
            </a:r>
            <a:endParaRPr sz="1550">
              <a:latin typeface="Symbol"/>
              <a:cs typeface="Symbol"/>
            </a:endParaRPr>
          </a:p>
        </p:txBody>
      </p:sp>
      <p:sp>
        <p:nvSpPr>
          <p:cNvPr id="68" name="object 68"/>
          <p:cNvSpPr txBox="1"/>
          <p:nvPr/>
        </p:nvSpPr>
        <p:spPr>
          <a:xfrm>
            <a:off x="4441190" y="1996580"/>
            <a:ext cx="131381" cy="224240"/>
          </a:xfrm>
          <a:prstGeom prst="rect">
            <a:avLst/>
          </a:prstGeom>
        </p:spPr>
        <p:txBody>
          <a:bodyPr wrap="square" lIns="0" tIns="10953" rIns="0" bIns="0" rtlCol="0">
            <a:noAutofit/>
          </a:bodyPr>
          <a:lstStyle/>
          <a:p>
            <a:pPr marL="12700">
              <a:lnSpc>
                <a:spcPts val="1725"/>
              </a:lnSpc>
            </a:pPr>
            <a:r>
              <a:rPr sz="1550" dirty="0" smtClean="0">
                <a:latin typeface="Symbol"/>
                <a:cs typeface="Symbol"/>
              </a:rPr>
              <a:t>⎤</a:t>
            </a:r>
            <a:endParaRPr sz="1550">
              <a:latin typeface="Symbol"/>
              <a:cs typeface="Symbol"/>
            </a:endParaRPr>
          </a:p>
        </p:txBody>
      </p:sp>
      <p:sp>
        <p:nvSpPr>
          <p:cNvPr id="67" name="object 67"/>
          <p:cNvSpPr txBox="1"/>
          <p:nvPr/>
        </p:nvSpPr>
        <p:spPr>
          <a:xfrm>
            <a:off x="4576060" y="2099450"/>
            <a:ext cx="431124" cy="226294"/>
          </a:xfrm>
          <a:prstGeom prst="rect">
            <a:avLst/>
          </a:prstGeom>
        </p:spPr>
        <p:txBody>
          <a:bodyPr wrap="square" lIns="0" tIns="10953" rIns="0" bIns="0" rtlCol="0">
            <a:noAutofit/>
          </a:bodyPr>
          <a:lstStyle/>
          <a:p>
            <a:pPr marL="12700">
              <a:lnSpc>
                <a:spcPts val="1725"/>
              </a:lnSpc>
            </a:pPr>
            <a:r>
              <a:rPr sz="1550" b="1" spc="14" dirty="0" smtClean="0">
                <a:latin typeface="Arial"/>
                <a:cs typeface="Arial"/>
              </a:rPr>
              <a:t>S(</a:t>
            </a:r>
            <a:r>
              <a:rPr sz="1550" spc="37" dirty="0" smtClean="0">
                <a:latin typeface="Symbol"/>
                <a:cs typeface="Symbol"/>
              </a:rPr>
              <a:t></a:t>
            </a:r>
            <a:r>
              <a:rPr sz="1550" b="1" spc="14" dirty="0" smtClean="0">
                <a:latin typeface="Arial"/>
                <a:cs typeface="Arial"/>
              </a:rPr>
              <a:t>)</a:t>
            </a:r>
            <a:endParaRPr sz="1550">
              <a:latin typeface="Arial"/>
              <a:cs typeface="Arial"/>
            </a:endParaRPr>
          </a:p>
        </p:txBody>
      </p:sp>
      <p:sp>
        <p:nvSpPr>
          <p:cNvPr id="66" name="object 66"/>
          <p:cNvSpPr txBox="1"/>
          <p:nvPr/>
        </p:nvSpPr>
        <p:spPr>
          <a:xfrm>
            <a:off x="2414270" y="2191652"/>
            <a:ext cx="2093004" cy="296630"/>
          </a:xfrm>
          <a:prstGeom prst="rect">
            <a:avLst/>
          </a:prstGeom>
        </p:spPr>
        <p:txBody>
          <a:bodyPr wrap="square" lIns="0" tIns="14541" rIns="0" bIns="0" rtlCol="0">
            <a:noAutofit/>
          </a:bodyPr>
          <a:lstStyle/>
          <a:p>
            <a:pPr marL="12700">
              <a:lnSpc>
                <a:spcPts val="2290"/>
              </a:lnSpc>
            </a:pPr>
            <a:r>
              <a:rPr sz="2325" spc="-600" baseline="15798" dirty="0" smtClean="0">
                <a:latin typeface="Symbol"/>
                <a:cs typeface="Symbol"/>
              </a:rPr>
              <a:t>⎢</a:t>
            </a:r>
            <a:r>
              <a:rPr sz="1550" spc="-409" dirty="0" smtClean="0">
                <a:latin typeface="Symbol"/>
                <a:cs typeface="Symbol"/>
              </a:rPr>
              <a:t>⎣</a:t>
            </a:r>
            <a:r>
              <a:rPr sz="1550" b="1" u="heavy" spc="0" dirty="0" smtClean="0">
                <a:latin typeface="Arial"/>
                <a:cs typeface="Arial"/>
              </a:rPr>
              <a:t>   </a:t>
            </a:r>
            <a:r>
              <a:rPr sz="1550" b="1" u="heavy" spc="90" dirty="0" smtClean="0">
                <a:latin typeface="Arial"/>
                <a:cs typeface="Arial"/>
              </a:rPr>
              <a:t> </a:t>
            </a:r>
            <a:r>
              <a:rPr sz="1550" b="1" u="heavy" spc="0" dirty="0" smtClean="0">
                <a:latin typeface="Arial"/>
                <a:cs typeface="Arial"/>
              </a:rPr>
              <a:t>3          </a:t>
            </a:r>
            <a:r>
              <a:rPr sz="1550" b="1" u="heavy" spc="102" dirty="0" smtClean="0">
                <a:latin typeface="Arial"/>
                <a:cs typeface="Arial"/>
              </a:rPr>
              <a:t> </a:t>
            </a:r>
            <a:r>
              <a:rPr sz="1350" b="1" u="heavy" spc="4" baseline="51534" dirty="0" smtClean="0">
                <a:latin typeface="Arial"/>
                <a:cs typeface="Arial"/>
              </a:rPr>
              <a:t>V</a:t>
            </a:r>
            <a:r>
              <a:rPr sz="1350" b="1" u="heavy" spc="1" baseline="51534" dirty="0" smtClean="0">
                <a:latin typeface="Arial"/>
                <a:cs typeface="Arial"/>
              </a:rPr>
              <a:t> </a:t>
            </a:r>
            <a:r>
              <a:rPr sz="1350" b="1" u="heavy" spc="0" baseline="51534" dirty="0" smtClean="0">
                <a:latin typeface="Arial"/>
                <a:cs typeface="Arial"/>
              </a:rPr>
              <a:t>                       </a:t>
            </a:r>
            <a:r>
              <a:rPr sz="1350" b="1" u="heavy" spc="50" baseline="51534" dirty="0" smtClean="0">
                <a:latin typeface="Arial"/>
                <a:cs typeface="Arial"/>
              </a:rPr>
              <a:t> </a:t>
            </a:r>
            <a:r>
              <a:rPr sz="1350" b="1" u="heavy" spc="4" baseline="51534" dirty="0" smtClean="0">
                <a:latin typeface="Arial"/>
                <a:cs typeface="Arial"/>
              </a:rPr>
              <a:t>SL</a:t>
            </a:r>
            <a:r>
              <a:rPr sz="1350" b="1" u="heavy" spc="-7" baseline="51534" dirty="0" smtClean="0">
                <a:latin typeface="Arial"/>
                <a:cs typeface="Arial"/>
              </a:rPr>
              <a:t> </a:t>
            </a:r>
            <a:endParaRPr sz="900">
              <a:latin typeface="Arial"/>
              <a:cs typeface="Arial"/>
            </a:endParaRPr>
          </a:p>
        </p:txBody>
      </p:sp>
      <p:sp>
        <p:nvSpPr>
          <p:cNvPr id="65" name="object 65"/>
          <p:cNvSpPr txBox="1"/>
          <p:nvPr/>
        </p:nvSpPr>
        <p:spPr>
          <a:xfrm>
            <a:off x="3213608" y="2602328"/>
            <a:ext cx="166342" cy="217424"/>
          </a:xfrm>
          <a:prstGeom prst="rect">
            <a:avLst/>
          </a:prstGeom>
        </p:spPr>
        <p:txBody>
          <a:bodyPr wrap="square" lIns="0" tIns="10445" rIns="0" bIns="0" rtlCol="0">
            <a:noAutofit/>
          </a:bodyPr>
          <a:lstStyle/>
          <a:p>
            <a:pPr marL="12700">
              <a:lnSpc>
                <a:spcPts val="1645"/>
              </a:lnSpc>
            </a:pPr>
            <a:r>
              <a:rPr sz="1500" b="1" dirty="0" smtClean="0">
                <a:latin typeface="Arial"/>
                <a:cs typeface="Arial"/>
              </a:rPr>
              <a:t>=</a:t>
            </a:r>
            <a:endParaRPr sz="1500">
              <a:latin typeface="Arial"/>
              <a:cs typeface="Arial"/>
            </a:endParaRPr>
          </a:p>
        </p:txBody>
      </p:sp>
      <p:sp>
        <p:nvSpPr>
          <p:cNvPr id="64" name="object 64"/>
          <p:cNvSpPr txBox="1"/>
          <p:nvPr/>
        </p:nvSpPr>
        <p:spPr>
          <a:xfrm>
            <a:off x="3377442" y="2600344"/>
            <a:ext cx="598328" cy="254510"/>
          </a:xfrm>
          <a:prstGeom prst="rect">
            <a:avLst/>
          </a:prstGeom>
        </p:spPr>
        <p:txBody>
          <a:bodyPr wrap="square" lIns="0" tIns="12223" rIns="0" bIns="0" rtlCol="0">
            <a:noAutofit/>
          </a:bodyPr>
          <a:lstStyle/>
          <a:p>
            <a:pPr marL="12700">
              <a:lnSpc>
                <a:spcPts val="1925"/>
              </a:lnSpc>
            </a:pPr>
            <a:r>
              <a:rPr sz="1500" spc="4" dirty="0" smtClean="0">
                <a:latin typeface="Symbol"/>
                <a:cs typeface="Symbol"/>
              </a:rPr>
              <a:t>Δ</a:t>
            </a:r>
            <a:r>
              <a:rPr sz="2250" b="1" spc="0" baseline="7730" dirty="0" smtClean="0">
                <a:latin typeface="Arial"/>
                <a:cs typeface="Arial"/>
              </a:rPr>
              <a:t>G</a:t>
            </a:r>
            <a:r>
              <a:rPr sz="1500" b="1" spc="0" baseline="-8696" dirty="0" smtClean="0">
                <a:latin typeface="Arial"/>
                <a:cs typeface="Arial"/>
              </a:rPr>
              <a:t>hom</a:t>
            </a:r>
            <a:endParaRPr sz="1000">
              <a:latin typeface="Arial"/>
              <a:cs typeface="Arial"/>
            </a:endParaRPr>
          </a:p>
        </p:txBody>
      </p:sp>
      <p:sp>
        <p:nvSpPr>
          <p:cNvPr id="63" name="object 63"/>
          <p:cNvSpPr txBox="1"/>
          <p:nvPr/>
        </p:nvSpPr>
        <p:spPr>
          <a:xfrm>
            <a:off x="2730498" y="3094226"/>
            <a:ext cx="3416038" cy="245531"/>
          </a:xfrm>
          <a:prstGeom prst="rect">
            <a:avLst/>
          </a:prstGeom>
        </p:spPr>
        <p:txBody>
          <a:bodyPr wrap="square" lIns="0" tIns="11938" rIns="0" bIns="0" rtlCol="0">
            <a:noAutofit/>
          </a:bodyPr>
          <a:lstStyle/>
          <a:p>
            <a:pPr marL="12700">
              <a:lnSpc>
                <a:spcPts val="1880"/>
              </a:lnSpc>
            </a:pPr>
            <a:r>
              <a:rPr sz="1550" b="1" spc="4" dirty="0" smtClean="0">
                <a:latin typeface="Arial"/>
                <a:cs typeface="Arial"/>
              </a:rPr>
              <a:t>S</a:t>
            </a:r>
            <a:r>
              <a:rPr sz="1550" b="1" spc="29" dirty="0" smtClean="0">
                <a:latin typeface="Arial"/>
                <a:cs typeface="Arial"/>
              </a:rPr>
              <a:t>(</a:t>
            </a:r>
            <a:r>
              <a:rPr sz="1550" spc="34" dirty="0" smtClean="0">
                <a:latin typeface="Symbol"/>
                <a:cs typeface="Symbol"/>
              </a:rPr>
              <a:t></a:t>
            </a:r>
            <a:r>
              <a:rPr sz="1550" b="1" spc="0" dirty="0" smtClean="0">
                <a:latin typeface="Arial"/>
                <a:cs typeface="Arial"/>
              </a:rPr>
              <a:t>)</a:t>
            </a:r>
            <a:r>
              <a:rPr sz="1550" b="1" spc="-34" dirty="0" smtClean="0">
                <a:latin typeface="Arial"/>
                <a:cs typeface="Arial"/>
              </a:rPr>
              <a:t> </a:t>
            </a:r>
            <a:r>
              <a:rPr sz="1550" spc="0" dirty="0" smtClean="0">
                <a:latin typeface="Symbol"/>
                <a:cs typeface="Symbol"/>
              </a:rPr>
              <a:t></a:t>
            </a:r>
            <a:r>
              <a:rPr sz="1550" spc="50" dirty="0" smtClean="0">
                <a:latin typeface="Times New Roman"/>
                <a:cs typeface="Times New Roman"/>
              </a:rPr>
              <a:t> </a:t>
            </a:r>
            <a:r>
              <a:rPr sz="1550" b="1" spc="4" dirty="0" smtClean="0">
                <a:latin typeface="Arial"/>
                <a:cs typeface="Arial"/>
              </a:rPr>
              <a:t>(</a:t>
            </a:r>
            <a:r>
              <a:rPr sz="1550" b="1" spc="0" dirty="0" smtClean="0">
                <a:latin typeface="Arial"/>
                <a:cs typeface="Arial"/>
              </a:rPr>
              <a:t>2</a:t>
            </a:r>
            <a:r>
              <a:rPr sz="1550" b="1" spc="-104" dirty="0" smtClean="0">
                <a:latin typeface="Arial"/>
                <a:cs typeface="Arial"/>
              </a:rPr>
              <a:t> </a:t>
            </a:r>
            <a:r>
              <a:rPr sz="1550" spc="0" dirty="0" smtClean="0">
                <a:latin typeface="Symbol"/>
                <a:cs typeface="Symbol"/>
              </a:rPr>
              <a:t></a:t>
            </a:r>
            <a:r>
              <a:rPr sz="1550" spc="-25" dirty="0" smtClean="0">
                <a:latin typeface="Times New Roman"/>
                <a:cs typeface="Times New Roman"/>
              </a:rPr>
              <a:t> </a:t>
            </a:r>
            <a:r>
              <a:rPr sz="1550" b="1" spc="0" dirty="0" smtClean="0">
                <a:latin typeface="Arial"/>
                <a:cs typeface="Arial"/>
              </a:rPr>
              <a:t>cos</a:t>
            </a:r>
            <a:r>
              <a:rPr sz="1550" b="1" spc="-189" dirty="0" smtClean="0">
                <a:latin typeface="Arial"/>
                <a:cs typeface="Arial"/>
              </a:rPr>
              <a:t> </a:t>
            </a:r>
            <a:r>
              <a:rPr sz="1550" spc="34" dirty="0" smtClean="0">
                <a:latin typeface="Symbol"/>
                <a:cs typeface="Symbol"/>
              </a:rPr>
              <a:t></a:t>
            </a:r>
            <a:r>
              <a:rPr sz="1550" b="1" spc="0" dirty="0" smtClean="0">
                <a:latin typeface="Arial"/>
                <a:cs typeface="Arial"/>
              </a:rPr>
              <a:t>)</a:t>
            </a:r>
            <a:r>
              <a:rPr sz="1550" b="1" spc="-44" dirty="0" smtClean="0">
                <a:latin typeface="Arial"/>
                <a:cs typeface="Arial"/>
              </a:rPr>
              <a:t>(</a:t>
            </a:r>
            <a:r>
              <a:rPr sz="1550" b="1" spc="129" dirty="0" smtClean="0">
                <a:latin typeface="Arial"/>
                <a:cs typeface="Arial"/>
              </a:rPr>
              <a:t>1</a:t>
            </a:r>
            <a:r>
              <a:rPr sz="1550" spc="0" dirty="0" smtClean="0">
                <a:latin typeface="Symbol"/>
                <a:cs typeface="Symbol"/>
              </a:rPr>
              <a:t></a:t>
            </a:r>
            <a:r>
              <a:rPr sz="1550" spc="-54" dirty="0" smtClean="0">
                <a:latin typeface="Times New Roman"/>
                <a:cs typeface="Times New Roman"/>
              </a:rPr>
              <a:t> </a:t>
            </a:r>
            <a:r>
              <a:rPr sz="1550" b="1" spc="0" dirty="0" smtClean="0">
                <a:latin typeface="Arial"/>
                <a:cs typeface="Arial"/>
              </a:rPr>
              <a:t>cos</a:t>
            </a:r>
            <a:r>
              <a:rPr sz="1550" b="1" spc="-189" dirty="0" smtClean="0">
                <a:latin typeface="Arial"/>
                <a:cs typeface="Arial"/>
              </a:rPr>
              <a:t> </a:t>
            </a:r>
            <a:r>
              <a:rPr sz="1550" spc="34" dirty="0" smtClean="0">
                <a:latin typeface="Symbol"/>
                <a:cs typeface="Symbol"/>
              </a:rPr>
              <a:t></a:t>
            </a:r>
            <a:r>
              <a:rPr sz="1550" b="1" spc="34" dirty="0" smtClean="0">
                <a:latin typeface="Arial"/>
                <a:cs typeface="Arial"/>
              </a:rPr>
              <a:t>)</a:t>
            </a:r>
            <a:r>
              <a:rPr sz="1350" b="1" spc="0" baseline="41871" dirty="0" smtClean="0">
                <a:latin typeface="Arial"/>
                <a:cs typeface="Arial"/>
              </a:rPr>
              <a:t>2</a:t>
            </a:r>
            <a:r>
              <a:rPr sz="1350" b="1" spc="169" baseline="41871" dirty="0" smtClean="0">
                <a:latin typeface="Arial"/>
                <a:cs typeface="Arial"/>
              </a:rPr>
              <a:t> </a:t>
            </a:r>
            <a:r>
              <a:rPr sz="1550" b="1" spc="0" dirty="0" smtClean="0">
                <a:latin typeface="Arial"/>
                <a:cs typeface="Arial"/>
              </a:rPr>
              <a:t>/</a:t>
            </a:r>
            <a:r>
              <a:rPr sz="1550" b="1" spc="-150" dirty="0" smtClean="0">
                <a:latin typeface="Arial"/>
                <a:cs typeface="Arial"/>
              </a:rPr>
              <a:t> </a:t>
            </a:r>
            <a:r>
              <a:rPr sz="1550" b="1" spc="0" dirty="0" smtClean="0">
                <a:latin typeface="Arial"/>
                <a:cs typeface="Arial"/>
              </a:rPr>
              <a:t>4  </a:t>
            </a:r>
            <a:r>
              <a:rPr sz="1550" b="1" spc="429" dirty="0" smtClean="0">
                <a:latin typeface="Arial"/>
                <a:cs typeface="Arial"/>
              </a:rPr>
              <a:t> </a:t>
            </a:r>
            <a:r>
              <a:rPr sz="1550" spc="0" dirty="0" smtClean="0">
                <a:latin typeface="Symbol"/>
                <a:cs typeface="Symbol"/>
              </a:rPr>
              <a:t></a:t>
            </a:r>
            <a:r>
              <a:rPr sz="1550" spc="0" dirty="0" smtClean="0">
                <a:latin typeface="Times New Roman"/>
                <a:cs typeface="Times New Roman"/>
              </a:rPr>
              <a:t>   </a:t>
            </a:r>
            <a:r>
              <a:rPr sz="1550" spc="125" dirty="0" smtClean="0">
                <a:latin typeface="Times New Roman"/>
                <a:cs typeface="Times New Roman"/>
              </a:rPr>
              <a:t> </a:t>
            </a:r>
            <a:r>
              <a:rPr sz="1550" b="1" spc="0" dirty="0" smtClean="0">
                <a:latin typeface="Arial"/>
                <a:cs typeface="Arial"/>
              </a:rPr>
              <a:t>1</a:t>
            </a:r>
            <a:endParaRPr sz="1550">
              <a:latin typeface="Arial"/>
              <a:cs typeface="Arial"/>
            </a:endParaRPr>
          </a:p>
        </p:txBody>
      </p:sp>
      <p:sp>
        <p:nvSpPr>
          <p:cNvPr id="62" name="object 62"/>
          <p:cNvSpPr txBox="1"/>
          <p:nvPr/>
        </p:nvSpPr>
        <p:spPr>
          <a:xfrm>
            <a:off x="1451864" y="3128108"/>
            <a:ext cx="1107757" cy="217424"/>
          </a:xfrm>
          <a:prstGeom prst="rect">
            <a:avLst/>
          </a:prstGeom>
        </p:spPr>
        <p:txBody>
          <a:bodyPr wrap="square" lIns="0" tIns="10445" rIns="0" bIns="0" rtlCol="0">
            <a:noAutofit/>
          </a:bodyPr>
          <a:lstStyle/>
          <a:p>
            <a:pPr marL="12700">
              <a:lnSpc>
                <a:spcPts val="1645"/>
              </a:lnSpc>
            </a:pPr>
            <a:r>
              <a:rPr sz="1500" spc="-1" dirty="0" smtClean="0">
                <a:latin typeface="Arial"/>
                <a:cs typeface="Arial"/>
              </a:rPr>
              <a:t>shape factor</a:t>
            </a:r>
            <a:endParaRPr sz="1500">
              <a:latin typeface="Arial"/>
              <a:cs typeface="Arial"/>
            </a:endParaRPr>
          </a:p>
        </p:txBody>
      </p:sp>
      <p:sp>
        <p:nvSpPr>
          <p:cNvPr id="61" name="object 61"/>
          <p:cNvSpPr txBox="1"/>
          <p:nvPr/>
        </p:nvSpPr>
        <p:spPr>
          <a:xfrm>
            <a:off x="366014" y="4037476"/>
            <a:ext cx="3066712" cy="219407"/>
          </a:xfrm>
          <a:prstGeom prst="rect">
            <a:avLst/>
          </a:prstGeom>
        </p:spPr>
        <p:txBody>
          <a:bodyPr wrap="square" lIns="0" tIns="10604" rIns="0" bIns="0" rtlCol="0">
            <a:noAutofit/>
          </a:bodyPr>
          <a:lstStyle/>
          <a:p>
            <a:pPr marL="12700">
              <a:lnSpc>
                <a:spcPts val="1670"/>
              </a:lnSpc>
            </a:pPr>
            <a:r>
              <a:rPr sz="1500" spc="0" dirty="0" smtClean="0">
                <a:latin typeface="Arial"/>
                <a:cs typeface="Arial"/>
              </a:rPr>
              <a:t>r* and </a:t>
            </a:r>
            <a:r>
              <a:rPr sz="1500" spc="0" dirty="0" smtClean="0">
                <a:latin typeface="Symbol"/>
                <a:cs typeface="Symbol"/>
              </a:rPr>
              <a:t>Δ</a:t>
            </a:r>
            <a:r>
              <a:rPr sz="1500" spc="0" dirty="0" smtClean="0">
                <a:latin typeface="Arial"/>
                <a:cs typeface="Arial"/>
              </a:rPr>
              <a:t>G* are estimated as follows</a:t>
            </a:r>
            <a:endParaRPr sz="1500">
              <a:latin typeface="Arial"/>
              <a:cs typeface="Arial"/>
            </a:endParaRPr>
          </a:p>
        </p:txBody>
      </p:sp>
      <p:sp>
        <p:nvSpPr>
          <p:cNvPr id="60" name="object 60"/>
          <p:cNvSpPr txBox="1"/>
          <p:nvPr/>
        </p:nvSpPr>
        <p:spPr>
          <a:xfrm>
            <a:off x="1176782" y="4717706"/>
            <a:ext cx="1809262" cy="259219"/>
          </a:xfrm>
          <a:prstGeom prst="rect">
            <a:avLst/>
          </a:prstGeom>
        </p:spPr>
        <p:txBody>
          <a:bodyPr wrap="square" lIns="0" tIns="12541" rIns="0" bIns="0" rtlCol="0">
            <a:noAutofit/>
          </a:bodyPr>
          <a:lstStyle/>
          <a:p>
            <a:pPr marL="12700">
              <a:lnSpc>
                <a:spcPts val="1975"/>
              </a:lnSpc>
            </a:pPr>
            <a:r>
              <a:rPr sz="1550" b="1" u="sng" spc="79" dirty="0" smtClean="0">
                <a:latin typeface="Arial"/>
                <a:cs typeface="Arial"/>
              </a:rPr>
              <a:t>2</a:t>
            </a:r>
            <a:r>
              <a:rPr sz="1550" u="sng" spc="0" dirty="0" smtClean="0">
                <a:latin typeface="Symbol"/>
                <a:cs typeface="Symbol"/>
              </a:rPr>
              <a:t></a:t>
            </a:r>
            <a:r>
              <a:rPr sz="1550" spc="-219" dirty="0" smtClean="0">
                <a:latin typeface="Times New Roman"/>
                <a:cs typeface="Times New Roman"/>
              </a:rPr>
              <a:t> </a:t>
            </a:r>
            <a:r>
              <a:rPr sz="1350" b="1" u="sng" spc="0" baseline="-12883" dirty="0" smtClean="0">
                <a:latin typeface="Arial"/>
                <a:cs typeface="Arial"/>
              </a:rPr>
              <a:t>SL</a:t>
            </a:r>
            <a:r>
              <a:rPr sz="1350" b="1" spc="0" baseline="-12883" dirty="0" smtClean="0">
                <a:latin typeface="Arial"/>
                <a:cs typeface="Arial"/>
              </a:rPr>
              <a:t>       </a:t>
            </a:r>
            <a:r>
              <a:rPr sz="1350" b="1" spc="6" baseline="-12883" dirty="0" smtClean="0">
                <a:latin typeface="Arial"/>
                <a:cs typeface="Arial"/>
              </a:rPr>
              <a:t> </a:t>
            </a:r>
            <a:r>
              <a:rPr sz="1550" spc="0" dirty="0" smtClean="0">
                <a:latin typeface="Symbol"/>
                <a:cs typeface="Symbol"/>
              </a:rPr>
              <a:t>⎛</a:t>
            </a:r>
            <a:r>
              <a:rPr sz="1550" spc="0" dirty="0" smtClean="0">
                <a:latin typeface="Times New Roman"/>
                <a:cs typeface="Times New Roman"/>
              </a:rPr>
              <a:t> </a:t>
            </a:r>
            <a:r>
              <a:rPr sz="1550" b="1" u="sng" spc="75" dirty="0" smtClean="0">
                <a:latin typeface="Arial"/>
                <a:cs typeface="Arial"/>
              </a:rPr>
              <a:t>2</a:t>
            </a:r>
            <a:r>
              <a:rPr sz="1550" u="sng" spc="0" dirty="0" smtClean="0">
                <a:latin typeface="Symbol"/>
                <a:cs typeface="Symbol"/>
              </a:rPr>
              <a:t></a:t>
            </a:r>
            <a:r>
              <a:rPr sz="1550" u="sng" spc="-679" dirty="0" smtClean="0">
                <a:latin typeface="Symbol"/>
                <a:cs typeface="Symbol"/>
              </a:rPr>
              <a:t></a:t>
            </a:r>
            <a:r>
              <a:rPr sz="1350" b="1" u="sng" spc="4" baseline="-12883" dirty="0" smtClean="0">
                <a:latin typeface="Arial"/>
                <a:cs typeface="Arial"/>
              </a:rPr>
              <a:t>SL</a:t>
            </a:r>
            <a:r>
              <a:rPr sz="1350" b="1" u="sng" spc="-157" baseline="-12883" dirty="0" smtClean="0">
                <a:latin typeface="Arial"/>
                <a:cs typeface="Arial"/>
              </a:rPr>
              <a:t> </a:t>
            </a:r>
            <a:r>
              <a:rPr sz="1550" b="1" u="sng" spc="-94" dirty="0" smtClean="0">
                <a:latin typeface="Arial"/>
                <a:cs typeface="Arial"/>
              </a:rPr>
              <a:t>T</a:t>
            </a:r>
            <a:r>
              <a:rPr sz="1350" b="1" u="sng" spc="0" baseline="-12883" dirty="0" smtClean="0">
                <a:latin typeface="Arial"/>
                <a:cs typeface="Arial"/>
              </a:rPr>
              <a:t>m</a:t>
            </a:r>
            <a:r>
              <a:rPr sz="1350" b="1" spc="132" baseline="-12883" dirty="0" smtClean="0">
                <a:latin typeface="Arial"/>
                <a:cs typeface="Arial"/>
              </a:rPr>
              <a:t> </a:t>
            </a:r>
            <a:r>
              <a:rPr sz="1550" spc="0" dirty="0" smtClean="0">
                <a:latin typeface="Symbol"/>
                <a:cs typeface="Symbol"/>
              </a:rPr>
              <a:t>⎞</a:t>
            </a:r>
            <a:r>
              <a:rPr sz="1550" spc="-94" dirty="0" smtClean="0">
                <a:latin typeface="Times New Roman"/>
                <a:cs typeface="Times New Roman"/>
              </a:rPr>
              <a:t> </a:t>
            </a:r>
            <a:r>
              <a:rPr sz="1550" b="1" u="sng" spc="0" dirty="0" smtClean="0">
                <a:latin typeface="Arial"/>
                <a:cs typeface="Arial"/>
              </a:rPr>
              <a:t> </a:t>
            </a:r>
            <a:r>
              <a:rPr sz="1550" b="1" u="sng" spc="-204" dirty="0" smtClean="0">
                <a:latin typeface="Arial"/>
                <a:cs typeface="Arial"/>
              </a:rPr>
              <a:t> </a:t>
            </a:r>
            <a:r>
              <a:rPr sz="1550" b="1" u="sng" spc="0" dirty="0" smtClean="0">
                <a:latin typeface="Arial"/>
                <a:cs typeface="Arial"/>
              </a:rPr>
              <a:t>1</a:t>
            </a:r>
            <a:r>
              <a:rPr sz="1550" b="1" u="sng" spc="104" dirty="0" smtClean="0">
                <a:latin typeface="Arial"/>
                <a:cs typeface="Arial"/>
              </a:rPr>
              <a:t> </a:t>
            </a:r>
            <a:endParaRPr sz="1550">
              <a:latin typeface="Arial"/>
              <a:cs typeface="Arial"/>
            </a:endParaRPr>
          </a:p>
        </p:txBody>
      </p:sp>
      <p:sp>
        <p:nvSpPr>
          <p:cNvPr id="59" name="object 59"/>
          <p:cNvSpPr txBox="1"/>
          <p:nvPr/>
        </p:nvSpPr>
        <p:spPr>
          <a:xfrm>
            <a:off x="681482" y="4821949"/>
            <a:ext cx="210057" cy="246814"/>
          </a:xfrm>
          <a:prstGeom prst="rect">
            <a:avLst/>
          </a:prstGeom>
        </p:spPr>
        <p:txBody>
          <a:bodyPr wrap="square" lIns="0" tIns="11906" rIns="0" bIns="0" rtlCol="0">
            <a:noAutofit/>
          </a:bodyPr>
          <a:lstStyle/>
          <a:p>
            <a:pPr marL="12700">
              <a:lnSpc>
                <a:spcPts val="1875"/>
              </a:lnSpc>
            </a:pPr>
            <a:r>
              <a:rPr sz="1550" b="1" spc="129" dirty="0" smtClean="0">
                <a:latin typeface="Arial"/>
                <a:cs typeface="Arial"/>
              </a:rPr>
              <a:t>r</a:t>
            </a:r>
            <a:r>
              <a:rPr sz="1350" spc="0" baseline="39301" dirty="0" smtClean="0">
                <a:latin typeface="Symbol"/>
                <a:cs typeface="Symbol"/>
              </a:rPr>
              <a:t></a:t>
            </a:r>
            <a:endParaRPr sz="900">
              <a:latin typeface="Symbol"/>
              <a:cs typeface="Symbol"/>
            </a:endParaRPr>
          </a:p>
        </p:txBody>
      </p:sp>
      <p:sp>
        <p:nvSpPr>
          <p:cNvPr id="58" name="object 58"/>
          <p:cNvSpPr txBox="1"/>
          <p:nvPr/>
        </p:nvSpPr>
        <p:spPr>
          <a:xfrm>
            <a:off x="2985783" y="4821949"/>
            <a:ext cx="366241" cy="246791"/>
          </a:xfrm>
          <a:prstGeom prst="rect">
            <a:avLst/>
          </a:prstGeom>
        </p:spPr>
        <p:txBody>
          <a:bodyPr wrap="square" lIns="0" tIns="12001" rIns="0" bIns="0" rtlCol="0">
            <a:noAutofit/>
          </a:bodyPr>
          <a:lstStyle/>
          <a:p>
            <a:pPr marL="12700">
              <a:lnSpc>
                <a:spcPts val="1889"/>
              </a:lnSpc>
            </a:pPr>
            <a:r>
              <a:rPr sz="1550" dirty="0" smtClean="0">
                <a:latin typeface="Symbol"/>
                <a:cs typeface="Symbol"/>
              </a:rPr>
              <a:t></a:t>
            </a:r>
            <a:r>
              <a:rPr sz="1550" spc="-4" dirty="0" smtClean="0">
                <a:latin typeface="Times New Roman"/>
                <a:cs typeface="Times New Roman"/>
              </a:rPr>
              <a:t> </a:t>
            </a:r>
            <a:r>
              <a:rPr sz="1550" b="1" spc="125" dirty="0" smtClean="0">
                <a:latin typeface="Arial"/>
                <a:cs typeface="Arial"/>
              </a:rPr>
              <a:t>r</a:t>
            </a:r>
            <a:r>
              <a:rPr sz="1350" spc="0" baseline="39301" dirty="0" smtClean="0">
                <a:latin typeface="Symbol"/>
                <a:cs typeface="Symbol"/>
              </a:rPr>
              <a:t></a:t>
            </a:r>
            <a:endParaRPr sz="900">
              <a:latin typeface="Symbol"/>
              <a:cs typeface="Symbol"/>
            </a:endParaRPr>
          </a:p>
        </p:txBody>
      </p:sp>
      <p:sp>
        <p:nvSpPr>
          <p:cNvPr id="57" name="object 57"/>
          <p:cNvSpPr txBox="1"/>
          <p:nvPr/>
        </p:nvSpPr>
        <p:spPr>
          <a:xfrm>
            <a:off x="1003053" y="4843461"/>
            <a:ext cx="163521" cy="223282"/>
          </a:xfrm>
          <a:prstGeom prst="rect">
            <a:avLst/>
          </a:prstGeom>
        </p:spPr>
        <p:txBody>
          <a:bodyPr wrap="square" lIns="0" tIns="10922" rIns="0" bIns="0" rtlCol="0">
            <a:noAutofit/>
          </a:bodyPr>
          <a:lstStyle/>
          <a:p>
            <a:pPr marL="12700">
              <a:lnSpc>
                <a:spcPts val="1720"/>
              </a:lnSpc>
            </a:pPr>
            <a:r>
              <a:rPr sz="1550" dirty="0" smtClean="0">
                <a:latin typeface="Symbol"/>
                <a:cs typeface="Symbol"/>
              </a:rPr>
              <a:t></a:t>
            </a:r>
            <a:endParaRPr sz="1550">
              <a:latin typeface="Symbol"/>
              <a:cs typeface="Symbol"/>
            </a:endParaRPr>
          </a:p>
        </p:txBody>
      </p:sp>
      <p:sp>
        <p:nvSpPr>
          <p:cNvPr id="56" name="object 56"/>
          <p:cNvSpPr txBox="1"/>
          <p:nvPr/>
        </p:nvSpPr>
        <p:spPr>
          <a:xfrm>
            <a:off x="1636277" y="4843441"/>
            <a:ext cx="163521" cy="223282"/>
          </a:xfrm>
          <a:prstGeom prst="rect">
            <a:avLst/>
          </a:prstGeom>
        </p:spPr>
        <p:txBody>
          <a:bodyPr wrap="square" lIns="0" tIns="10922" rIns="0" bIns="0" rtlCol="0">
            <a:noAutofit/>
          </a:bodyPr>
          <a:lstStyle/>
          <a:p>
            <a:pPr marL="12700">
              <a:lnSpc>
                <a:spcPts val="1720"/>
              </a:lnSpc>
            </a:pPr>
            <a:r>
              <a:rPr sz="1550" dirty="0" smtClean="0">
                <a:latin typeface="Symbol"/>
                <a:cs typeface="Symbol"/>
              </a:rPr>
              <a:t></a:t>
            </a:r>
            <a:endParaRPr sz="1550">
              <a:latin typeface="Symbol"/>
              <a:cs typeface="Symbol"/>
            </a:endParaRPr>
          </a:p>
        </p:txBody>
      </p:sp>
      <p:sp>
        <p:nvSpPr>
          <p:cNvPr id="55" name="object 55"/>
          <p:cNvSpPr txBox="1"/>
          <p:nvPr/>
        </p:nvSpPr>
        <p:spPr>
          <a:xfrm>
            <a:off x="1800098" y="4867058"/>
            <a:ext cx="130871" cy="364254"/>
          </a:xfrm>
          <a:prstGeom prst="rect">
            <a:avLst/>
          </a:prstGeom>
        </p:spPr>
        <p:txBody>
          <a:bodyPr wrap="square" lIns="0" tIns="9302" rIns="0" bIns="0" rtlCol="0">
            <a:noAutofit/>
          </a:bodyPr>
          <a:lstStyle/>
          <a:p>
            <a:pPr marL="12700">
              <a:lnSpc>
                <a:spcPts val="1465"/>
              </a:lnSpc>
            </a:pPr>
            <a:r>
              <a:rPr sz="1550" dirty="0" smtClean="0">
                <a:latin typeface="Symbol"/>
                <a:cs typeface="Symbol"/>
              </a:rPr>
              <a:t>⎜</a:t>
            </a:r>
            <a:endParaRPr sz="1550">
              <a:latin typeface="Symbol"/>
              <a:cs typeface="Symbol"/>
            </a:endParaRPr>
          </a:p>
          <a:p>
            <a:pPr marL="12700">
              <a:lnSpc>
                <a:spcPts val="1365"/>
              </a:lnSpc>
            </a:pPr>
            <a:r>
              <a:rPr sz="1550" dirty="0" smtClean="0">
                <a:latin typeface="Symbol"/>
                <a:cs typeface="Symbol"/>
              </a:rPr>
              <a:t>⎝</a:t>
            </a:r>
            <a:endParaRPr sz="1550">
              <a:latin typeface="Symbol"/>
              <a:cs typeface="Symbol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2550679" y="4867040"/>
            <a:ext cx="438717" cy="349537"/>
          </a:xfrm>
          <a:prstGeom prst="rect">
            <a:avLst/>
          </a:prstGeom>
        </p:spPr>
        <p:txBody>
          <a:bodyPr wrap="square" lIns="0" tIns="17113" rIns="0" bIns="0" rtlCol="0">
            <a:noAutofit/>
          </a:bodyPr>
          <a:lstStyle/>
          <a:p>
            <a:pPr marL="12700">
              <a:lnSpc>
                <a:spcPts val="2695"/>
              </a:lnSpc>
            </a:pPr>
            <a:r>
              <a:rPr sz="2325" spc="19" baseline="28086" dirty="0" smtClean="0">
                <a:latin typeface="Symbol"/>
                <a:cs typeface="Symbol"/>
              </a:rPr>
              <a:t>⎟</a:t>
            </a:r>
            <a:r>
              <a:rPr sz="2325" spc="-54" baseline="29923" dirty="0" smtClean="0">
                <a:latin typeface="Times New Roman"/>
                <a:cs typeface="Times New Roman"/>
              </a:rPr>
              <a:t> </a:t>
            </a:r>
            <a:r>
              <a:rPr sz="1550" spc="19" dirty="0" smtClean="0">
                <a:latin typeface="Symbol"/>
                <a:cs typeface="Symbol"/>
              </a:rPr>
              <a:t>Δ</a:t>
            </a:r>
            <a:r>
              <a:rPr sz="1550" b="1" spc="0" dirty="0" smtClean="0">
                <a:latin typeface="Arial"/>
                <a:cs typeface="Arial"/>
              </a:rPr>
              <a:t>T</a:t>
            </a:r>
            <a:endParaRPr sz="1550">
              <a:latin typeface="Arial"/>
              <a:cs typeface="Arial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747783" y="4961822"/>
            <a:ext cx="215859" cy="140830"/>
          </a:xfrm>
          <a:prstGeom prst="rect">
            <a:avLst/>
          </a:prstGeom>
        </p:spPr>
        <p:txBody>
          <a:bodyPr wrap="square" lIns="0" tIns="6508" rIns="0" bIns="0" rtlCol="0">
            <a:noAutofit/>
          </a:bodyPr>
          <a:lstStyle/>
          <a:p>
            <a:pPr marL="12700">
              <a:lnSpc>
                <a:spcPts val="1025"/>
              </a:lnSpc>
            </a:pPr>
            <a:r>
              <a:rPr sz="900" b="1" spc="3" dirty="0" smtClean="0">
                <a:latin typeface="Arial"/>
                <a:cs typeface="Arial"/>
              </a:rPr>
              <a:t>het</a:t>
            </a:r>
            <a:endParaRPr sz="900">
              <a:latin typeface="Arial"/>
              <a:cs typeface="Arial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3209034" y="4961822"/>
            <a:ext cx="286369" cy="140830"/>
          </a:xfrm>
          <a:prstGeom prst="rect">
            <a:avLst/>
          </a:prstGeom>
        </p:spPr>
        <p:txBody>
          <a:bodyPr wrap="square" lIns="0" tIns="6508" rIns="0" bIns="0" rtlCol="0">
            <a:noAutofit/>
          </a:bodyPr>
          <a:lstStyle/>
          <a:p>
            <a:pPr marL="12700">
              <a:lnSpc>
                <a:spcPts val="1025"/>
              </a:lnSpc>
            </a:pPr>
            <a:r>
              <a:rPr sz="900" b="1" spc="5" dirty="0" smtClean="0">
                <a:latin typeface="Arial"/>
                <a:cs typeface="Arial"/>
              </a:rPr>
              <a:t>hom</a:t>
            </a:r>
            <a:endParaRPr sz="900">
              <a:latin typeface="Arial"/>
              <a:cs typeface="Arial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1181365" y="4991279"/>
            <a:ext cx="335025" cy="225312"/>
          </a:xfrm>
          <a:prstGeom prst="rect">
            <a:avLst/>
          </a:prstGeom>
        </p:spPr>
        <p:txBody>
          <a:bodyPr wrap="square" lIns="0" tIns="10922" rIns="0" bIns="0" rtlCol="0">
            <a:noAutofit/>
          </a:bodyPr>
          <a:lstStyle/>
          <a:p>
            <a:pPr marL="12700">
              <a:lnSpc>
                <a:spcPts val="1720"/>
              </a:lnSpc>
            </a:pPr>
            <a:r>
              <a:rPr sz="1550" spc="39" dirty="0" smtClean="0">
                <a:latin typeface="Symbol"/>
                <a:cs typeface="Symbol"/>
              </a:rPr>
              <a:t>Δ</a:t>
            </a:r>
            <a:r>
              <a:rPr sz="1550" b="1" spc="0" dirty="0" smtClean="0">
                <a:latin typeface="Arial"/>
                <a:cs typeface="Arial"/>
              </a:rPr>
              <a:t>G</a:t>
            </a:r>
            <a:endParaRPr sz="1550">
              <a:latin typeface="Arial"/>
              <a:cs typeface="Arial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2151380" y="4993309"/>
            <a:ext cx="175956" cy="223282"/>
          </a:xfrm>
          <a:prstGeom prst="rect">
            <a:avLst/>
          </a:prstGeom>
        </p:spPr>
        <p:txBody>
          <a:bodyPr wrap="square" lIns="0" tIns="10731" rIns="0" bIns="0" rtlCol="0">
            <a:noAutofit/>
          </a:bodyPr>
          <a:lstStyle/>
          <a:p>
            <a:pPr marL="12700">
              <a:lnSpc>
                <a:spcPts val="1689"/>
              </a:lnSpc>
            </a:pPr>
            <a:r>
              <a:rPr sz="1550" b="1" dirty="0" smtClean="0">
                <a:latin typeface="Arial"/>
                <a:cs typeface="Arial"/>
              </a:rPr>
              <a:t>L</a:t>
            </a:r>
            <a:endParaRPr sz="1550">
              <a:latin typeface="Arial"/>
              <a:cs typeface="Arial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2550679" y="5008012"/>
            <a:ext cx="130871" cy="223282"/>
          </a:xfrm>
          <a:prstGeom prst="rect">
            <a:avLst/>
          </a:prstGeom>
        </p:spPr>
        <p:txBody>
          <a:bodyPr wrap="square" lIns="0" tIns="10922" rIns="0" bIns="0" rtlCol="0">
            <a:noAutofit/>
          </a:bodyPr>
          <a:lstStyle/>
          <a:p>
            <a:pPr marL="12700">
              <a:lnSpc>
                <a:spcPts val="1720"/>
              </a:lnSpc>
            </a:pPr>
            <a:r>
              <a:rPr sz="1550" dirty="0" smtClean="0">
                <a:latin typeface="Symbol"/>
                <a:cs typeface="Symbol"/>
              </a:rPr>
              <a:t>⎠</a:t>
            </a:r>
            <a:endParaRPr sz="1550">
              <a:latin typeface="Symbol"/>
              <a:cs typeface="Symbol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1470157" y="5109653"/>
            <a:ext cx="119705" cy="140830"/>
          </a:xfrm>
          <a:prstGeom prst="rect">
            <a:avLst/>
          </a:prstGeom>
        </p:spPr>
        <p:txBody>
          <a:bodyPr wrap="square" lIns="0" tIns="6508" rIns="0" bIns="0" rtlCol="0">
            <a:noAutofit/>
          </a:bodyPr>
          <a:lstStyle/>
          <a:p>
            <a:pPr marL="12700">
              <a:lnSpc>
                <a:spcPts val="1025"/>
              </a:lnSpc>
            </a:pPr>
            <a:r>
              <a:rPr sz="900" b="1" spc="4" dirty="0" smtClean="0">
                <a:latin typeface="Arial"/>
                <a:cs typeface="Arial"/>
              </a:rPr>
              <a:t>V</a:t>
            </a:r>
            <a:endParaRPr sz="900">
              <a:latin typeface="Arial"/>
              <a:cs typeface="Arial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1495284" y="5396163"/>
            <a:ext cx="563838" cy="245605"/>
          </a:xfrm>
          <a:prstGeom prst="rect">
            <a:avLst/>
          </a:prstGeom>
        </p:spPr>
        <p:txBody>
          <a:bodyPr wrap="square" lIns="0" tIns="11938" rIns="0" bIns="0" rtlCol="0">
            <a:noAutofit/>
          </a:bodyPr>
          <a:lstStyle/>
          <a:p>
            <a:pPr marL="12700">
              <a:lnSpc>
                <a:spcPts val="1880"/>
              </a:lnSpc>
            </a:pPr>
            <a:r>
              <a:rPr sz="1550" b="1" spc="26" dirty="0" smtClean="0">
                <a:latin typeface="Arial"/>
                <a:cs typeface="Arial"/>
              </a:rPr>
              <a:t>16</a:t>
            </a:r>
            <a:r>
              <a:rPr sz="1550" spc="0" dirty="0" smtClean="0">
                <a:latin typeface="Symbol"/>
                <a:cs typeface="Symbol"/>
              </a:rPr>
              <a:t></a:t>
            </a:r>
            <a:r>
              <a:rPr sz="1550" spc="-214" dirty="0" smtClean="0">
                <a:latin typeface="Times New Roman"/>
                <a:cs typeface="Times New Roman"/>
              </a:rPr>
              <a:t> </a:t>
            </a:r>
            <a:r>
              <a:rPr sz="1350" b="1" spc="26" baseline="41871" dirty="0" smtClean="0">
                <a:latin typeface="Arial"/>
                <a:cs typeface="Arial"/>
              </a:rPr>
              <a:t>3</a:t>
            </a:r>
            <a:endParaRPr sz="900">
              <a:latin typeface="Arial"/>
              <a:cs typeface="Arial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694442" y="5548132"/>
            <a:ext cx="2469376" cy="246816"/>
          </a:xfrm>
          <a:prstGeom prst="rect">
            <a:avLst/>
          </a:prstGeom>
        </p:spPr>
        <p:txBody>
          <a:bodyPr wrap="square" lIns="0" tIns="12001" rIns="0" bIns="0" rtlCol="0">
            <a:noAutofit/>
          </a:bodyPr>
          <a:lstStyle/>
          <a:p>
            <a:pPr marL="12700">
              <a:lnSpc>
                <a:spcPts val="1889"/>
              </a:lnSpc>
            </a:pPr>
            <a:r>
              <a:rPr sz="1550" spc="39" dirty="0" smtClean="0">
                <a:latin typeface="Symbol"/>
                <a:cs typeface="Symbol"/>
              </a:rPr>
              <a:t>Δ</a:t>
            </a:r>
            <a:r>
              <a:rPr sz="1550" b="1" spc="19" dirty="0" smtClean="0">
                <a:latin typeface="Arial"/>
                <a:cs typeface="Arial"/>
              </a:rPr>
              <a:t>G</a:t>
            </a:r>
            <a:r>
              <a:rPr sz="1350" spc="0" baseline="39301" dirty="0" smtClean="0">
                <a:latin typeface="Symbol"/>
                <a:cs typeface="Symbol"/>
              </a:rPr>
              <a:t></a:t>
            </a:r>
            <a:r>
              <a:rPr sz="1350" spc="0" baseline="41871" dirty="0" smtClean="0">
                <a:latin typeface="Times New Roman"/>
                <a:cs typeface="Times New Roman"/>
              </a:rPr>
              <a:t>     </a:t>
            </a:r>
            <a:r>
              <a:rPr sz="1350" spc="185" baseline="41871" dirty="0" smtClean="0">
                <a:latin typeface="Times New Roman"/>
                <a:cs typeface="Times New Roman"/>
              </a:rPr>
              <a:t> </a:t>
            </a:r>
            <a:r>
              <a:rPr sz="1550" spc="0" dirty="0" smtClean="0">
                <a:latin typeface="Symbol"/>
                <a:cs typeface="Symbol"/>
              </a:rPr>
              <a:t></a:t>
            </a:r>
            <a:r>
              <a:rPr sz="1550" spc="0" dirty="0" smtClean="0">
                <a:latin typeface="Times New Roman"/>
                <a:cs typeface="Times New Roman"/>
              </a:rPr>
              <a:t> </a:t>
            </a:r>
            <a:r>
              <a:rPr sz="450" b="1" u="sng" spc="0" baseline="106289" dirty="0" smtClean="0">
                <a:latin typeface="Arial"/>
                <a:cs typeface="Arial"/>
              </a:rPr>
              <a:t>          </a:t>
            </a:r>
            <a:r>
              <a:rPr sz="450" b="1" u="sng" spc="170" baseline="106289" dirty="0" smtClean="0">
                <a:latin typeface="Arial"/>
                <a:cs typeface="Arial"/>
              </a:rPr>
              <a:t> </a:t>
            </a:r>
            <a:r>
              <a:rPr sz="450" b="1" u="sng" spc="0" baseline="106289" dirty="0" smtClean="0">
                <a:latin typeface="Arial"/>
                <a:cs typeface="Arial"/>
              </a:rPr>
              <a:t>SL            </a:t>
            </a:r>
            <a:r>
              <a:rPr sz="450" b="1" u="sng" spc="31" baseline="106289" dirty="0" smtClean="0">
                <a:latin typeface="Arial"/>
                <a:cs typeface="Arial"/>
              </a:rPr>
              <a:t> </a:t>
            </a:r>
            <a:r>
              <a:rPr sz="450" b="1" spc="0" baseline="106289" dirty="0" smtClean="0">
                <a:latin typeface="Arial"/>
                <a:cs typeface="Arial"/>
              </a:rPr>
              <a:t> </a:t>
            </a:r>
            <a:r>
              <a:rPr sz="450" b="1" spc="73" baseline="106289" dirty="0" smtClean="0">
                <a:latin typeface="Arial"/>
                <a:cs typeface="Arial"/>
              </a:rPr>
              <a:t> </a:t>
            </a:r>
            <a:r>
              <a:rPr sz="1550" b="1" spc="0" dirty="0" smtClean="0">
                <a:latin typeface="Arial"/>
                <a:cs typeface="Arial"/>
              </a:rPr>
              <a:t>S</a:t>
            </a:r>
            <a:r>
              <a:rPr sz="1550" b="1" spc="25" dirty="0" smtClean="0">
                <a:latin typeface="Arial"/>
                <a:cs typeface="Arial"/>
              </a:rPr>
              <a:t>(</a:t>
            </a:r>
            <a:r>
              <a:rPr sz="1550" spc="34" dirty="0" smtClean="0">
                <a:latin typeface="Symbol"/>
                <a:cs typeface="Symbol"/>
              </a:rPr>
              <a:t></a:t>
            </a:r>
            <a:r>
              <a:rPr sz="1550" b="1" spc="0" dirty="0" smtClean="0">
                <a:latin typeface="Arial"/>
                <a:cs typeface="Arial"/>
              </a:rPr>
              <a:t>)</a:t>
            </a:r>
            <a:r>
              <a:rPr sz="1550" b="1" spc="-29" dirty="0" smtClean="0">
                <a:latin typeface="Arial"/>
                <a:cs typeface="Arial"/>
              </a:rPr>
              <a:t> </a:t>
            </a:r>
            <a:r>
              <a:rPr sz="1550" spc="0" dirty="0" smtClean="0">
                <a:latin typeface="Symbol"/>
                <a:cs typeface="Symbol"/>
              </a:rPr>
              <a:t></a:t>
            </a:r>
            <a:r>
              <a:rPr sz="1550" spc="94" dirty="0" smtClean="0">
                <a:latin typeface="Times New Roman"/>
                <a:cs typeface="Times New Roman"/>
              </a:rPr>
              <a:t> </a:t>
            </a:r>
            <a:r>
              <a:rPr sz="1550" spc="39" dirty="0" smtClean="0">
                <a:latin typeface="Symbol"/>
                <a:cs typeface="Symbol"/>
              </a:rPr>
              <a:t>Δ</a:t>
            </a:r>
            <a:r>
              <a:rPr sz="1550" b="1" spc="19" dirty="0" smtClean="0">
                <a:latin typeface="Arial"/>
                <a:cs typeface="Arial"/>
              </a:rPr>
              <a:t>G</a:t>
            </a:r>
            <a:r>
              <a:rPr sz="1350" spc="0" baseline="39301" dirty="0" smtClean="0">
                <a:latin typeface="Symbol"/>
                <a:cs typeface="Symbol"/>
              </a:rPr>
              <a:t></a:t>
            </a:r>
            <a:endParaRPr sz="900">
              <a:latin typeface="Symbol"/>
              <a:cs typeface="Symbol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3298192" y="5569622"/>
            <a:ext cx="430654" cy="225326"/>
          </a:xfrm>
          <a:prstGeom prst="rect">
            <a:avLst/>
          </a:prstGeom>
        </p:spPr>
        <p:txBody>
          <a:bodyPr wrap="square" lIns="0" tIns="10922" rIns="0" bIns="0" rtlCol="0">
            <a:noAutofit/>
          </a:bodyPr>
          <a:lstStyle/>
          <a:p>
            <a:pPr marL="12700">
              <a:lnSpc>
                <a:spcPts val="1720"/>
              </a:lnSpc>
            </a:pPr>
            <a:r>
              <a:rPr sz="1550" b="1" spc="9" dirty="0" smtClean="0">
                <a:latin typeface="Arial"/>
                <a:cs typeface="Arial"/>
              </a:rPr>
              <a:t>S(</a:t>
            </a:r>
            <a:r>
              <a:rPr sz="1550" spc="34" dirty="0" smtClean="0">
                <a:latin typeface="Symbol"/>
                <a:cs typeface="Symbol"/>
              </a:rPr>
              <a:t></a:t>
            </a:r>
            <a:r>
              <a:rPr sz="1550" b="1" spc="9" dirty="0" smtClean="0">
                <a:latin typeface="Arial"/>
                <a:cs typeface="Arial"/>
              </a:rPr>
              <a:t>)</a:t>
            </a:r>
            <a:endParaRPr sz="1550">
              <a:latin typeface="Arial"/>
              <a:cs typeface="Arial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974857" y="5688005"/>
            <a:ext cx="215859" cy="140830"/>
          </a:xfrm>
          <a:prstGeom prst="rect">
            <a:avLst/>
          </a:prstGeom>
        </p:spPr>
        <p:txBody>
          <a:bodyPr wrap="square" lIns="0" tIns="6508" rIns="0" bIns="0" rtlCol="0">
            <a:noAutofit/>
          </a:bodyPr>
          <a:lstStyle/>
          <a:p>
            <a:pPr marL="12700">
              <a:lnSpc>
                <a:spcPts val="1025"/>
              </a:lnSpc>
            </a:pPr>
            <a:r>
              <a:rPr sz="900" b="1" spc="3" dirty="0" smtClean="0">
                <a:latin typeface="Arial"/>
                <a:cs typeface="Arial"/>
              </a:rPr>
              <a:t>het</a:t>
            </a:r>
            <a:endParaRPr sz="900">
              <a:latin typeface="Arial"/>
              <a:cs typeface="Arial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3045206" y="5688009"/>
            <a:ext cx="286369" cy="140830"/>
          </a:xfrm>
          <a:prstGeom prst="rect">
            <a:avLst/>
          </a:prstGeom>
        </p:spPr>
        <p:txBody>
          <a:bodyPr wrap="square" lIns="0" tIns="6508" rIns="0" bIns="0" rtlCol="0">
            <a:noAutofit/>
          </a:bodyPr>
          <a:lstStyle/>
          <a:p>
            <a:pPr marL="12700">
              <a:lnSpc>
                <a:spcPts val="1025"/>
              </a:lnSpc>
            </a:pPr>
            <a:r>
              <a:rPr sz="900" b="1" spc="5" dirty="0" smtClean="0">
                <a:latin typeface="Arial"/>
                <a:cs typeface="Arial"/>
              </a:rPr>
              <a:t>hom</a:t>
            </a:r>
            <a:endParaRPr sz="900">
              <a:latin typeface="Arial"/>
              <a:cs typeface="Arial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1980690" y="5697913"/>
            <a:ext cx="192621" cy="244854"/>
          </a:xfrm>
          <a:prstGeom prst="rect">
            <a:avLst/>
          </a:prstGeom>
        </p:spPr>
        <p:txBody>
          <a:bodyPr wrap="square" lIns="0" tIns="11842" rIns="0" bIns="0" rtlCol="0">
            <a:noAutofit/>
          </a:bodyPr>
          <a:lstStyle/>
          <a:p>
            <a:pPr marL="12700">
              <a:lnSpc>
                <a:spcPts val="1864"/>
              </a:lnSpc>
            </a:pPr>
            <a:r>
              <a:rPr sz="1550" b="1" spc="19" dirty="0" smtClean="0">
                <a:latin typeface="Arial"/>
                <a:cs typeface="Arial"/>
              </a:rPr>
              <a:t>)</a:t>
            </a:r>
            <a:r>
              <a:rPr sz="1350" b="1" spc="19" baseline="41871" dirty="0" smtClean="0">
                <a:latin typeface="Arial"/>
                <a:cs typeface="Arial"/>
              </a:rPr>
              <a:t>2</a:t>
            </a:r>
            <a:endParaRPr sz="900">
              <a:latin typeface="Arial"/>
              <a:cs typeface="Arial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1400796" y="5717440"/>
            <a:ext cx="518697" cy="225326"/>
          </a:xfrm>
          <a:prstGeom prst="rect">
            <a:avLst/>
          </a:prstGeom>
        </p:spPr>
        <p:txBody>
          <a:bodyPr wrap="square" lIns="0" tIns="10922" rIns="0" bIns="0" rtlCol="0">
            <a:noAutofit/>
          </a:bodyPr>
          <a:lstStyle/>
          <a:p>
            <a:pPr marL="12700">
              <a:lnSpc>
                <a:spcPts val="1720"/>
              </a:lnSpc>
            </a:pPr>
            <a:r>
              <a:rPr sz="1550" b="1" spc="4" dirty="0" smtClean="0">
                <a:latin typeface="Arial"/>
                <a:cs typeface="Arial"/>
              </a:rPr>
              <a:t>3</a:t>
            </a:r>
            <a:r>
              <a:rPr sz="1550" b="1" spc="54" dirty="0" smtClean="0">
                <a:latin typeface="Arial"/>
                <a:cs typeface="Arial"/>
              </a:rPr>
              <a:t>(</a:t>
            </a:r>
            <a:r>
              <a:rPr sz="1550" spc="39" dirty="0" smtClean="0">
                <a:latin typeface="Symbol"/>
                <a:cs typeface="Symbol"/>
              </a:rPr>
              <a:t>Δ</a:t>
            </a:r>
            <a:r>
              <a:rPr sz="1550" b="1" spc="0" dirty="0" smtClean="0">
                <a:latin typeface="Arial"/>
                <a:cs typeface="Arial"/>
              </a:rPr>
              <a:t>G</a:t>
            </a:r>
            <a:endParaRPr sz="1550">
              <a:latin typeface="Arial"/>
              <a:cs typeface="Arial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1873250" y="5835837"/>
            <a:ext cx="119705" cy="140830"/>
          </a:xfrm>
          <a:prstGeom prst="rect">
            <a:avLst/>
          </a:prstGeom>
        </p:spPr>
        <p:txBody>
          <a:bodyPr wrap="square" lIns="0" tIns="6508" rIns="0" bIns="0" rtlCol="0">
            <a:noAutofit/>
          </a:bodyPr>
          <a:lstStyle/>
          <a:p>
            <a:pPr marL="12700">
              <a:lnSpc>
                <a:spcPts val="1025"/>
              </a:lnSpc>
            </a:pPr>
            <a:r>
              <a:rPr sz="900" b="1" spc="4" dirty="0" smtClean="0">
                <a:latin typeface="Arial"/>
                <a:cs typeface="Arial"/>
              </a:rPr>
              <a:t>V</a:t>
            </a:r>
            <a:endParaRPr sz="900">
              <a:latin typeface="Arial"/>
              <a:cs typeface="Arial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1706382" y="6130736"/>
            <a:ext cx="334041" cy="242830"/>
          </a:xfrm>
          <a:prstGeom prst="rect">
            <a:avLst/>
          </a:prstGeom>
        </p:spPr>
        <p:txBody>
          <a:bodyPr wrap="square" lIns="0" tIns="11906" rIns="0" bIns="0" rtlCol="0">
            <a:noAutofit/>
          </a:bodyPr>
          <a:lstStyle/>
          <a:p>
            <a:pPr marL="12700">
              <a:lnSpc>
                <a:spcPts val="1875"/>
              </a:lnSpc>
            </a:pPr>
            <a:r>
              <a:rPr sz="1550" dirty="0" smtClean="0">
                <a:latin typeface="Symbol"/>
                <a:cs typeface="Symbol"/>
              </a:rPr>
              <a:t></a:t>
            </a:r>
            <a:r>
              <a:rPr sz="1550" spc="-214" dirty="0" smtClean="0">
                <a:latin typeface="Times New Roman"/>
                <a:cs typeface="Times New Roman"/>
              </a:rPr>
              <a:t> </a:t>
            </a:r>
            <a:r>
              <a:rPr sz="1350" b="1" spc="4" baseline="41871" dirty="0" smtClean="0">
                <a:latin typeface="Arial"/>
                <a:cs typeface="Arial"/>
              </a:rPr>
              <a:t>3</a:t>
            </a:r>
            <a:endParaRPr sz="900">
              <a:latin typeface="Arial"/>
              <a:cs typeface="Arial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2141478" y="6130736"/>
            <a:ext cx="246876" cy="239763"/>
          </a:xfrm>
          <a:prstGeom prst="rect">
            <a:avLst/>
          </a:prstGeom>
        </p:spPr>
        <p:txBody>
          <a:bodyPr wrap="square" lIns="0" tIns="11588" rIns="0" bIns="0" rtlCol="0">
            <a:noAutofit/>
          </a:bodyPr>
          <a:lstStyle/>
          <a:p>
            <a:pPr marL="12700">
              <a:lnSpc>
                <a:spcPts val="1825"/>
              </a:lnSpc>
            </a:pPr>
            <a:r>
              <a:rPr sz="1350" b="1" spc="4" baseline="41871" dirty="0" smtClean="0">
                <a:latin typeface="Arial"/>
                <a:cs typeface="Arial"/>
              </a:rPr>
              <a:t>2</a:t>
            </a:r>
            <a:r>
              <a:rPr sz="1350" b="1" spc="0" baseline="41871" dirty="0" smtClean="0">
                <a:latin typeface="Arial"/>
                <a:cs typeface="Arial"/>
              </a:rPr>
              <a:t> </a:t>
            </a:r>
            <a:r>
              <a:rPr sz="1350" b="1" spc="-109" baseline="41871" dirty="0" smtClean="0">
                <a:latin typeface="Arial"/>
                <a:cs typeface="Arial"/>
              </a:rPr>
              <a:t> </a:t>
            </a:r>
            <a:r>
              <a:rPr sz="1550" spc="0" dirty="0" smtClean="0">
                <a:latin typeface="Symbol"/>
                <a:cs typeface="Symbol"/>
              </a:rPr>
              <a:t>⎞</a:t>
            </a:r>
            <a:endParaRPr sz="1550">
              <a:latin typeface="Symbol"/>
              <a:cs typeface="Symbol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1373386" y="6147237"/>
            <a:ext cx="130871" cy="223282"/>
          </a:xfrm>
          <a:prstGeom prst="rect">
            <a:avLst/>
          </a:prstGeom>
        </p:spPr>
        <p:txBody>
          <a:bodyPr wrap="square" lIns="0" tIns="10922" rIns="0" bIns="0" rtlCol="0">
            <a:noAutofit/>
          </a:bodyPr>
          <a:lstStyle/>
          <a:p>
            <a:pPr marL="12700">
              <a:lnSpc>
                <a:spcPts val="1720"/>
              </a:lnSpc>
            </a:pPr>
            <a:r>
              <a:rPr sz="1550" dirty="0" smtClean="0">
                <a:latin typeface="Symbol"/>
                <a:cs typeface="Symbol"/>
              </a:rPr>
              <a:t>⎛</a:t>
            </a:r>
            <a:endParaRPr sz="1550">
              <a:latin typeface="Symbol"/>
              <a:cs typeface="Symbol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1373386" y="6152312"/>
            <a:ext cx="1789860" cy="376443"/>
          </a:xfrm>
          <a:prstGeom prst="rect">
            <a:avLst/>
          </a:prstGeom>
        </p:spPr>
        <p:txBody>
          <a:bodyPr wrap="square" lIns="0" tIns="18351" rIns="0" bIns="0" rtlCol="0">
            <a:noAutofit/>
          </a:bodyPr>
          <a:lstStyle/>
          <a:p>
            <a:pPr marL="12700">
              <a:lnSpc>
                <a:spcPts val="2890"/>
              </a:lnSpc>
            </a:pPr>
            <a:r>
              <a:rPr sz="1550" dirty="0" smtClean="0">
                <a:latin typeface="Symbol"/>
                <a:cs typeface="Symbol"/>
              </a:rPr>
              <a:t>⎜</a:t>
            </a:r>
            <a:r>
              <a:rPr sz="1550" spc="-169" dirty="0" smtClean="0">
                <a:latin typeface="Times New Roman"/>
                <a:cs typeface="Times New Roman"/>
              </a:rPr>
              <a:t> </a:t>
            </a:r>
            <a:r>
              <a:rPr sz="2325" b="1" u="sng" spc="0" baseline="35533" dirty="0" smtClean="0">
                <a:latin typeface="Arial"/>
                <a:cs typeface="Arial"/>
              </a:rPr>
              <a:t>16    </a:t>
            </a:r>
            <a:r>
              <a:rPr sz="2325" b="1" u="sng" spc="279" baseline="35533" dirty="0" smtClean="0">
                <a:latin typeface="Arial"/>
                <a:cs typeface="Arial"/>
              </a:rPr>
              <a:t> </a:t>
            </a:r>
            <a:r>
              <a:rPr sz="2325" b="1" u="sng" spc="0" baseline="35533" dirty="0" smtClean="0">
                <a:latin typeface="Arial"/>
                <a:cs typeface="Arial"/>
              </a:rPr>
              <a:t>T</a:t>
            </a:r>
            <a:r>
              <a:rPr sz="2325" b="1" u="sng" spc="429" baseline="35533" dirty="0" smtClean="0">
                <a:latin typeface="Arial"/>
                <a:cs typeface="Arial"/>
              </a:rPr>
              <a:t> </a:t>
            </a:r>
            <a:r>
              <a:rPr sz="2325" b="1" spc="-279" baseline="35533" dirty="0" smtClean="0">
                <a:latin typeface="Arial"/>
                <a:cs typeface="Arial"/>
              </a:rPr>
              <a:t> </a:t>
            </a:r>
            <a:r>
              <a:rPr sz="1550" spc="0" dirty="0" smtClean="0">
                <a:latin typeface="Symbol"/>
                <a:cs typeface="Symbol"/>
              </a:rPr>
              <a:t>⎟</a:t>
            </a:r>
            <a:r>
              <a:rPr sz="1550" spc="0" dirty="0" smtClean="0">
                <a:latin typeface="Times New Roman"/>
                <a:cs typeface="Times New Roman"/>
              </a:rPr>
              <a:t> </a:t>
            </a:r>
            <a:r>
              <a:rPr sz="2325" b="1" u="sng" spc="0" baseline="26182" dirty="0" smtClean="0">
                <a:latin typeface="Arial"/>
                <a:cs typeface="Arial"/>
              </a:rPr>
              <a:t>  </a:t>
            </a:r>
            <a:r>
              <a:rPr sz="2325" b="1" u="sng" spc="289" baseline="26182" dirty="0" smtClean="0">
                <a:latin typeface="Arial"/>
                <a:cs typeface="Arial"/>
              </a:rPr>
              <a:t> </a:t>
            </a:r>
            <a:r>
              <a:rPr sz="2325" b="1" u="sng" spc="0" baseline="26182" dirty="0" smtClean="0">
                <a:latin typeface="Arial"/>
                <a:cs typeface="Arial"/>
              </a:rPr>
              <a:t>1  </a:t>
            </a:r>
            <a:r>
              <a:rPr sz="2325" b="1" u="sng" spc="129" baseline="26182" dirty="0" smtClean="0">
                <a:latin typeface="Arial"/>
                <a:cs typeface="Arial"/>
              </a:rPr>
              <a:t> </a:t>
            </a:r>
            <a:r>
              <a:rPr sz="2325" b="1" spc="-175" baseline="26182" dirty="0" smtClean="0">
                <a:latin typeface="Arial"/>
                <a:cs typeface="Arial"/>
              </a:rPr>
              <a:t> </a:t>
            </a:r>
            <a:r>
              <a:rPr sz="2325" b="1" spc="0" baseline="-9350" dirty="0" smtClean="0">
                <a:latin typeface="Arial"/>
                <a:cs typeface="Arial"/>
              </a:rPr>
              <a:t>S(</a:t>
            </a:r>
            <a:endParaRPr sz="1550">
              <a:latin typeface="Arial"/>
              <a:cs typeface="Arial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1210311" y="6303445"/>
            <a:ext cx="163521" cy="223282"/>
          </a:xfrm>
          <a:prstGeom prst="rect">
            <a:avLst/>
          </a:prstGeom>
        </p:spPr>
        <p:txBody>
          <a:bodyPr wrap="square" lIns="0" tIns="10922" rIns="0" bIns="0" rtlCol="0">
            <a:noAutofit/>
          </a:bodyPr>
          <a:lstStyle/>
          <a:p>
            <a:pPr marL="12700">
              <a:lnSpc>
                <a:spcPts val="1720"/>
              </a:lnSpc>
            </a:pPr>
            <a:r>
              <a:rPr sz="1550" dirty="0" smtClean="0">
                <a:latin typeface="Symbol"/>
                <a:cs typeface="Symbol"/>
              </a:rPr>
              <a:t></a:t>
            </a:r>
            <a:endParaRPr sz="1550">
              <a:latin typeface="Symbol"/>
              <a:cs typeface="Symbol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3088640" y="6303428"/>
            <a:ext cx="228727" cy="225326"/>
          </a:xfrm>
          <a:prstGeom prst="rect">
            <a:avLst/>
          </a:prstGeom>
        </p:spPr>
        <p:txBody>
          <a:bodyPr wrap="square" lIns="0" tIns="10922" rIns="0" bIns="0" rtlCol="0">
            <a:noAutofit/>
          </a:bodyPr>
          <a:lstStyle/>
          <a:p>
            <a:pPr marL="12700">
              <a:lnSpc>
                <a:spcPts val="1720"/>
              </a:lnSpc>
            </a:pPr>
            <a:r>
              <a:rPr sz="1550" spc="34" dirty="0" smtClean="0">
                <a:latin typeface="Symbol"/>
                <a:cs typeface="Symbol"/>
              </a:rPr>
              <a:t></a:t>
            </a:r>
            <a:r>
              <a:rPr sz="1550" b="1" spc="0" dirty="0" smtClean="0">
                <a:latin typeface="Arial"/>
                <a:cs typeface="Arial"/>
              </a:rPr>
              <a:t>)</a:t>
            </a:r>
            <a:endParaRPr sz="1550">
              <a:latin typeface="Arial"/>
              <a:cs typeface="Arial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1931923" y="6357738"/>
            <a:ext cx="259414" cy="66625"/>
          </a:xfrm>
          <a:prstGeom prst="rect">
            <a:avLst/>
          </a:prstGeom>
        </p:spPr>
        <p:txBody>
          <a:bodyPr wrap="square" lIns="0" tIns="10160" rIns="0" bIns="0" rtlCol="0">
            <a:noAutofit/>
          </a:bodyPr>
          <a:lstStyle/>
          <a:p>
            <a:pPr marL="12700">
              <a:lnSpc>
                <a:spcPct val="95825"/>
              </a:lnSpc>
            </a:pPr>
            <a:r>
              <a:rPr sz="300" b="1" spc="0" dirty="0" smtClean="0">
                <a:latin typeface="Arial"/>
                <a:cs typeface="Arial"/>
              </a:rPr>
              <a:t>SL             </a:t>
            </a:r>
            <a:r>
              <a:rPr sz="300" b="1" spc="5" dirty="0" smtClean="0">
                <a:latin typeface="Arial"/>
                <a:cs typeface="Arial"/>
              </a:rPr>
              <a:t> </a:t>
            </a:r>
            <a:r>
              <a:rPr sz="300" b="1" spc="20" dirty="0" smtClean="0">
                <a:latin typeface="Arial"/>
                <a:cs typeface="Arial"/>
              </a:rPr>
              <a:t>m</a:t>
            </a:r>
            <a:endParaRPr sz="300">
              <a:latin typeface="Arial"/>
              <a:cs typeface="Arial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1373386" y="6394867"/>
            <a:ext cx="130871" cy="223282"/>
          </a:xfrm>
          <a:prstGeom prst="rect">
            <a:avLst/>
          </a:prstGeom>
        </p:spPr>
        <p:txBody>
          <a:bodyPr wrap="square" lIns="0" tIns="10922" rIns="0" bIns="0" rtlCol="0">
            <a:noAutofit/>
          </a:bodyPr>
          <a:lstStyle/>
          <a:p>
            <a:pPr marL="12700">
              <a:lnSpc>
                <a:spcPts val="1720"/>
              </a:lnSpc>
            </a:pPr>
            <a:r>
              <a:rPr sz="1550" dirty="0" smtClean="0">
                <a:latin typeface="Symbol"/>
                <a:cs typeface="Symbol"/>
              </a:rPr>
              <a:t>⎜</a:t>
            </a:r>
            <a:endParaRPr sz="1550">
              <a:latin typeface="Symbol"/>
              <a:cs typeface="Symbol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1707867" y="6394870"/>
            <a:ext cx="1188129" cy="282475"/>
          </a:xfrm>
          <a:prstGeom prst="rect">
            <a:avLst/>
          </a:prstGeom>
        </p:spPr>
        <p:txBody>
          <a:bodyPr wrap="square" lIns="0" tIns="13779" rIns="0" bIns="0" rtlCol="0">
            <a:noAutofit/>
          </a:bodyPr>
          <a:lstStyle/>
          <a:p>
            <a:pPr marL="12700">
              <a:lnSpc>
                <a:spcPts val="2170"/>
              </a:lnSpc>
            </a:pPr>
            <a:r>
              <a:rPr sz="1550" b="1" spc="-44" dirty="0" smtClean="0">
                <a:latin typeface="Arial"/>
                <a:cs typeface="Arial"/>
              </a:rPr>
              <a:t>3</a:t>
            </a:r>
            <a:r>
              <a:rPr sz="1550" b="1" spc="-129" dirty="0" smtClean="0">
                <a:latin typeface="Arial"/>
                <a:cs typeface="Arial"/>
              </a:rPr>
              <a:t>L</a:t>
            </a:r>
            <a:r>
              <a:rPr sz="1350" b="1" spc="0" baseline="38650" dirty="0" smtClean="0">
                <a:latin typeface="Arial"/>
                <a:cs typeface="Arial"/>
              </a:rPr>
              <a:t>2       </a:t>
            </a:r>
            <a:r>
              <a:rPr sz="1350" b="1" spc="169" baseline="38650" dirty="0" smtClean="0">
                <a:latin typeface="Arial"/>
                <a:cs typeface="Arial"/>
              </a:rPr>
              <a:t> </a:t>
            </a:r>
            <a:r>
              <a:rPr sz="2325" spc="0" baseline="12287" dirty="0" smtClean="0">
                <a:latin typeface="Symbol"/>
                <a:cs typeface="Symbol"/>
              </a:rPr>
              <a:t>⎟</a:t>
            </a:r>
            <a:r>
              <a:rPr sz="2325" spc="-100" baseline="13091" dirty="0" smtClean="0">
                <a:latin typeface="Times New Roman"/>
                <a:cs typeface="Times New Roman"/>
              </a:rPr>
              <a:t> </a:t>
            </a:r>
            <a:r>
              <a:rPr sz="1550" b="1" spc="50" dirty="0" smtClean="0">
                <a:latin typeface="Arial"/>
                <a:cs typeface="Arial"/>
              </a:rPr>
              <a:t>(</a:t>
            </a:r>
            <a:r>
              <a:rPr sz="1550" spc="44" dirty="0" smtClean="0">
                <a:latin typeface="Symbol"/>
                <a:cs typeface="Symbol"/>
              </a:rPr>
              <a:t>Δ</a:t>
            </a:r>
            <a:r>
              <a:rPr sz="1550" b="1" spc="84" dirty="0" smtClean="0">
                <a:latin typeface="Arial"/>
                <a:cs typeface="Arial"/>
              </a:rPr>
              <a:t>T</a:t>
            </a:r>
            <a:r>
              <a:rPr sz="1550" b="1" spc="34" dirty="0" smtClean="0">
                <a:latin typeface="Arial"/>
                <a:cs typeface="Arial"/>
              </a:rPr>
              <a:t>)</a:t>
            </a:r>
            <a:r>
              <a:rPr sz="1350" b="1" spc="4" baseline="38650" dirty="0" smtClean="0">
                <a:latin typeface="Arial"/>
                <a:cs typeface="Arial"/>
              </a:rPr>
              <a:t>2</a:t>
            </a:r>
            <a:endParaRPr sz="900">
              <a:latin typeface="Arial"/>
              <a:cs typeface="Arial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1373386" y="6521373"/>
            <a:ext cx="130871" cy="223282"/>
          </a:xfrm>
          <a:prstGeom prst="rect">
            <a:avLst/>
          </a:prstGeom>
        </p:spPr>
        <p:txBody>
          <a:bodyPr wrap="square" lIns="0" tIns="10922" rIns="0" bIns="0" rtlCol="0">
            <a:noAutofit/>
          </a:bodyPr>
          <a:lstStyle/>
          <a:p>
            <a:pPr marL="12700">
              <a:lnSpc>
                <a:spcPts val="1720"/>
              </a:lnSpc>
            </a:pPr>
            <a:r>
              <a:rPr sz="1550" dirty="0" smtClean="0">
                <a:latin typeface="Symbol"/>
                <a:cs typeface="Symbol"/>
              </a:rPr>
              <a:t>⎝</a:t>
            </a:r>
            <a:endParaRPr sz="1550">
              <a:latin typeface="Symbol"/>
              <a:cs typeface="Symbol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2255012" y="6521360"/>
            <a:ext cx="130871" cy="223282"/>
          </a:xfrm>
          <a:prstGeom prst="rect">
            <a:avLst/>
          </a:prstGeom>
        </p:spPr>
        <p:txBody>
          <a:bodyPr wrap="square" lIns="0" tIns="10922" rIns="0" bIns="0" rtlCol="0">
            <a:noAutofit/>
          </a:bodyPr>
          <a:lstStyle/>
          <a:p>
            <a:pPr marL="12700">
              <a:lnSpc>
                <a:spcPts val="1720"/>
              </a:lnSpc>
            </a:pPr>
            <a:r>
              <a:rPr sz="1550" dirty="0" smtClean="0">
                <a:latin typeface="Symbol"/>
                <a:cs typeface="Symbol"/>
              </a:rPr>
              <a:t>⎠</a:t>
            </a:r>
            <a:endParaRPr sz="1550">
              <a:latin typeface="Symbol"/>
              <a:cs typeface="Symbol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366014" y="7207856"/>
            <a:ext cx="6470523" cy="494034"/>
          </a:xfrm>
          <a:prstGeom prst="rect">
            <a:avLst/>
          </a:prstGeom>
        </p:spPr>
        <p:txBody>
          <a:bodyPr wrap="square" lIns="0" tIns="10445" rIns="0" bIns="0" rtlCol="0">
            <a:noAutofit/>
          </a:bodyPr>
          <a:lstStyle/>
          <a:p>
            <a:pPr marL="12700">
              <a:lnSpc>
                <a:spcPts val="1645"/>
              </a:lnSpc>
            </a:pPr>
            <a:r>
              <a:rPr sz="1500" spc="-1" dirty="0" smtClean="0">
                <a:latin typeface="Arial"/>
                <a:cs typeface="Arial"/>
              </a:rPr>
              <a:t>The critical nucleus radius r* is unaffected by heterogeneous nucleation and</a:t>
            </a:r>
            <a:endParaRPr sz="1500">
              <a:latin typeface="Arial"/>
              <a:cs typeface="Arial"/>
            </a:endParaRPr>
          </a:p>
          <a:p>
            <a:pPr marL="383037" marR="28803">
              <a:lnSpc>
                <a:spcPct val="102091"/>
              </a:lnSpc>
              <a:spcBef>
                <a:spcPts val="267"/>
              </a:spcBef>
            </a:pPr>
            <a:r>
              <a:rPr sz="1500" spc="-1" dirty="0" smtClean="0">
                <a:latin typeface="Arial"/>
                <a:cs typeface="Arial"/>
              </a:rPr>
              <a:t>only depends on the undercooling (</a:t>
            </a:r>
            <a:r>
              <a:rPr sz="1500" spc="0" dirty="0" smtClean="0">
                <a:latin typeface="Symbol"/>
                <a:cs typeface="Symbol"/>
              </a:rPr>
              <a:t>Δ</a:t>
            </a:r>
            <a:r>
              <a:rPr sz="1500" spc="-1" dirty="0" smtClean="0">
                <a:latin typeface="Arial"/>
                <a:cs typeface="Arial"/>
              </a:rPr>
              <a:t>T).</a:t>
            </a:r>
            <a:endParaRPr sz="1500">
              <a:latin typeface="Arial"/>
              <a:cs typeface="Arial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366013" y="8034936"/>
            <a:ext cx="6329571" cy="530346"/>
          </a:xfrm>
          <a:prstGeom prst="rect">
            <a:avLst/>
          </a:prstGeom>
        </p:spPr>
        <p:txBody>
          <a:bodyPr wrap="square" lIns="0" tIns="12096" rIns="0" bIns="0" rtlCol="0">
            <a:noAutofit/>
          </a:bodyPr>
          <a:lstStyle/>
          <a:p>
            <a:pPr marL="12700">
              <a:lnSpc>
                <a:spcPts val="1905"/>
              </a:lnSpc>
            </a:pPr>
            <a:r>
              <a:rPr sz="2250" spc="-1" baseline="7730" dirty="0" smtClean="0">
                <a:latin typeface="Arial"/>
                <a:cs typeface="Arial"/>
              </a:rPr>
              <a:t>The activation energy barrier against heterogeneous nucleation (</a:t>
            </a:r>
            <a:r>
              <a:rPr sz="1500" spc="4" dirty="0" smtClean="0">
                <a:latin typeface="Symbol"/>
                <a:cs typeface="Symbol"/>
              </a:rPr>
              <a:t>Δ</a:t>
            </a:r>
            <a:r>
              <a:rPr sz="2250" b="1" spc="-1" baseline="7730" dirty="0" smtClean="0">
                <a:latin typeface="Arial"/>
                <a:cs typeface="Arial"/>
              </a:rPr>
              <a:t>G*</a:t>
            </a:r>
            <a:r>
              <a:rPr sz="1500" b="1" spc="-1" baseline="-11595" dirty="0" smtClean="0">
                <a:latin typeface="Arial"/>
                <a:cs typeface="Arial"/>
              </a:rPr>
              <a:t>her</a:t>
            </a:r>
            <a:r>
              <a:rPr sz="2250" spc="-1" baseline="7730" dirty="0" smtClean="0">
                <a:latin typeface="Arial"/>
                <a:cs typeface="Arial"/>
              </a:rPr>
              <a:t>) is</a:t>
            </a:r>
            <a:endParaRPr sz="1500">
              <a:latin typeface="Arial"/>
              <a:cs typeface="Arial"/>
            </a:endParaRPr>
          </a:p>
          <a:p>
            <a:pPr marL="383032" marR="34365">
              <a:lnSpc>
                <a:spcPts val="1803"/>
              </a:lnSpc>
              <a:spcBef>
                <a:spcPts val="4"/>
              </a:spcBef>
            </a:pPr>
            <a:r>
              <a:rPr sz="1500" spc="2" dirty="0" smtClean="0">
                <a:latin typeface="Arial"/>
                <a:cs typeface="Arial"/>
              </a:rPr>
              <a:t>smaller than </a:t>
            </a:r>
            <a:r>
              <a:rPr sz="1500" spc="4" dirty="0" smtClean="0">
                <a:latin typeface="Symbol"/>
                <a:cs typeface="Symbol"/>
              </a:rPr>
              <a:t>Δ</a:t>
            </a:r>
            <a:r>
              <a:rPr sz="1500" b="1" spc="2" dirty="0" smtClean="0">
                <a:latin typeface="Arial"/>
                <a:cs typeface="Arial"/>
              </a:rPr>
              <a:t>G*</a:t>
            </a:r>
            <a:r>
              <a:rPr sz="1500" b="1" spc="2" baseline="-20291" dirty="0" smtClean="0">
                <a:latin typeface="Arial"/>
                <a:cs typeface="Arial"/>
              </a:rPr>
              <a:t>hom </a:t>
            </a:r>
            <a:r>
              <a:rPr sz="1500" spc="2" dirty="0" smtClean="0">
                <a:latin typeface="Arial"/>
                <a:cs typeface="Arial"/>
              </a:rPr>
              <a:t>by the shape factor </a:t>
            </a:r>
            <a:r>
              <a:rPr sz="1500" b="1" spc="2" dirty="0" smtClean="0">
                <a:latin typeface="Arial"/>
                <a:cs typeface="Arial"/>
              </a:rPr>
              <a:t>S(</a:t>
            </a:r>
            <a:r>
              <a:rPr sz="1500" spc="4" dirty="0" smtClean="0">
                <a:latin typeface="Symbol"/>
                <a:cs typeface="Symbol"/>
              </a:rPr>
              <a:t></a:t>
            </a:r>
            <a:r>
              <a:rPr sz="1500" b="1" spc="2" dirty="0" smtClean="0">
                <a:latin typeface="Arial"/>
                <a:cs typeface="Arial"/>
              </a:rPr>
              <a:t>).</a:t>
            </a:r>
            <a:endParaRPr sz="1500">
              <a:latin typeface="Arial"/>
              <a:cs typeface="Arial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736347" y="8859922"/>
            <a:ext cx="1478650" cy="223478"/>
          </a:xfrm>
          <a:prstGeom prst="rect">
            <a:avLst/>
          </a:prstGeom>
        </p:spPr>
        <p:txBody>
          <a:bodyPr wrap="square" lIns="0" tIns="10795" rIns="0" bIns="0" rtlCol="0">
            <a:noAutofit/>
          </a:bodyPr>
          <a:lstStyle/>
          <a:p>
            <a:pPr marL="12700">
              <a:lnSpc>
                <a:spcPts val="1700"/>
              </a:lnSpc>
            </a:pPr>
            <a:r>
              <a:rPr sz="1500" spc="8" dirty="0" smtClean="0">
                <a:latin typeface="Arial"/>
                <a:cs typeface="Arial"/>
              </a:rPr>
              <a:t>if </a:t>
            </a:r>
            <a:r>
              <a:rPr sz="1500" spc="2" dirty="0" smtClean="0">
                <a:latin typeface="Symbol"/>
                <a:cs typeface="Symbol"/>
              </a:rPr>
              <a:t></a:t>
            </a:r>
            <a:r>
              <a:rPr sz="1500" spc="0" dirty="0" smtClean="0">
                <a:latin typeface="Times New Roman"/>
                <a:cs typeface="Times New Roman"/>
              </a:rPr>
              <a:t> </a:t>
            </a:r>
            <a:r>
              <a:rPr sz="1500" spc="8" dirty="0" smtClean="0">
                <a:latin typeface="Arial"/>
                <a:cs typeface="Arial"/>
              </a:rPr>
              <a:t>= 10</a:t>
            </a:r>
            <a:r>
              <a:rPr sz="1500" spc="8" baseline="26089" dirty="0" smtClean="0">
                <a:latin typeface="Arial"/>
                <a:cs typeface="Arial"/>
              </a:rPr>
              <a:t>o </a:t>
            </a:r>
            <a:r>
              <a:rPr sz="1500" spc="8" dirty="0" smtClean="0">
                <a:latin typeface="Arial"/>
                <a:cs typeface="Arial"/>
              </a:rPr>
              <a:t>, </a:t>
            </a:r>
            <a:r>
              <a:rPr sz="1500" b="1" spc="8" dirty="0" smtClean="0">
                <a:latin typeface="Arial"/>
                <a:cs typeface="Arial"/>
              </a:rPr>
              <a:t>S(</a:t>
            </a:r>
            <a:r>
              <a:rPr sz="1500" spc="2" dirty="0" smtClean="0">
                <a:latin typeface="Symbol"/>
                <a:cs typeface="Symbol"/>
              </a:rPr>
              <a:t></a:t>
            </a:r>
            <a:r>
              <a:rPr sz="1500" b="1" spc="8" dirty="0" smtClean="0">
                <a:latin typeface="Arial"/>
                <a:cs typeface="Arial"/>
              </a:rPr>
              <a:t>) </a:t>
            </a:r>
            <a:r>
              <a:rPr sz="1500" spc="8" dirty="0" smtClean="0">
                <a:latin typeface="Arial"/>
                <a:cs typeface="Arial"/>
              </a:rPr>
              <a:t>=</a:t>
            </a:r>
            <a:endParaRPr sz="1500">
              <a:latin typeface="Arial"/>
              <a:cs typeface="Arial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2212369" y="8859922"/>
            <a:ext cx="382344" cy="223468"/>
          </a:xfrm>
          <a:prstGeom prst="rect">
            <a:avLst/>
          </a:prstGeom>
        </p:spPr>
        <p:txBody>
          <a:bodyPr wrap="square" lIns="0" tIns="10699" rIns="0" bIns="0" rtlCol="0">
            <a:noAutofit/>
          </a:bodyPr>
          <a:lstStyle/>
          <a:p>
            <a:pPr marL="12700">
              <a:lnSpc>
                <a:spcPts val="1685"/>
              </a:lnSpc>
            </a:pPr>
            <a:r>
              <a:rPr sz="1500" dirty="0" smtClean="0">
                <a:latin typeface="Arial"/>
                <a:cs typeface="Arial"/>
              </a:rPr>
              <a:t>10</a:t>
            </a:r>
            <a:r>
              <a:rPr sz="1500" baseline="26089" dirty="0" smtClean="0">
                <a:latin typeface="Arial"/>
                <a:cs typeface="Arial"/>
              </a:rPr>
              <a:t>-4</a:t>
            </a:r>
            <a:endParaRPr sz="1000">
              <a:latin typeface="Arial"/>
              <a:cs typeface="Arial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3326455" y="8859922"/>
            <a:ext cx="2014548" cy="223468"/>
          </a:xfrm>
          <a:prstGeom prst="rect">
            <a:avLst/>
          </a:prstGeom>
        </p:spPr>
        <p:txBody>
          <a:bodyPr wrap="square" lIns="0" tIns="10795" rIns="0" bIns="0" rtlCol="0">
            <a:noAutofit/>
          </a:bodyPr>
          <a:lstStyle/>
          <a:p>
            <a:pPr marL="12700">
              <a:lnSpc>
                <a:spcPts val="1700"/>
              </a:lnSpc>
            </a:pPr>
            <a:r>
              <a:rPr sz="1500" spc="5" dirty="0" smtClean="0">
                <a:latin typeface="Arial"/>
                <a:cs typeface="Arial"/>
              </a:rPr>
              <a:t>if </a:t>
            </a:r>
            <a:r>
              <a:rPr sz="1500" spc="2" dirty="0" smtClean="0">
                <a:latin typeface="Symbol"/>
                <a:cs typeface="Symbol"/>
              </a:rPr>
              <a:t></a:t>
            </a:r>
            <a:r>
              <a:rPr sz="1500" spc="39" dirty="0" smtClean="0">
                <a:latin typeface="Times New Roman"/>
                <a:cs typeface="Times New Roman"/>
              </a:rPr>
              <a:t> </a:t>
            </a:r>
            <a:r>
              <a:rPr sz="1500" spc="5" dirty="0" smtClean="0">
                <a:latin typeface="Arial"/>
                <a:cs typeface="Arial"/>
              </a:rPr>
              <a:t>= 30</a:t>
            </a:r>
            <a:r>
              <a:rPr sz="1500" spc="5" baseline="26089" dirty="0" smtClean="0">
                <a:latin typeface="Arial"/>
                <a:cs typeface="Arial"/>
              </a:rPr>
              <a:t>o </a:t>
            </a:r>
            <a:r>
              <a:rPr sz="1500" spc="5" dirty="0" smtClean="0">
                <a:latin typeface="Arial"/>
                <a:cs typeface="Arial"/>
              </a:rPr>
              <a:t>, </a:t>
            </a:r>
            <a:r>
              <a:rPr sz="1500" b="1" spc="5" dirty="0" smtClean="0">
                <a:latin typeface="Arial"/>
                <a:cs typeface="Arial"/>
              </a:rPr>
              <a:t>S(</a:t>
            </a:r>
            <a:r>
              <a:rPr sz="1500" spc="2" dirty="0" smtClean="0">
                <a:latin typeface="Symbol"/>
                <a:cs typeface="Symbol"/>
              </a:rPr>
              <a:t></a:t>
            </a:r>
            <a:r>
              <a:rPr sz="1500" b="1" spc="5" dirty="0" smtClean="0">
                <a:latin typeface="Arial"/>
                <a:cs typeface="Arial"/>
              </a:rPr>
              <a:t>) </a:t>
            </a:r>
            <a:r>
              <a:rPr sz="1500" spc="5" dirty="0" smtClean="0">
                <a:latin typeface="Arial"/>
                <a:cs typeface="Arial"/>
              </a:rPr>
              <a:t>= 0.02 ;</a:t>
            </a:r>
            <a:endParaRPr sz="1500">
              <a:latin typeface="Arial"/>
              <a:cs typeface="Arial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2592578" y="8865967"/>
            <a:ext cx="107554" cy="217423"/>
          </a:xfrm>
          <a:prstGeom prst="rect">
            <a:avLst/>
          </a:prstGeom>
        </p:spPr>
        <p:txBody>
          <a:bodyPr wrap="square" lIns="0" tIns="10445" rIns="0" bIns="0" rtlCol="0">
            <a:noAutofit/>
          </a:bodyPr>
          <a:lstStyle/>
          <a:p>
            <a:pPr marL="12700">
              <a:lnSpc>
                <a:spcPts val="1645"/>
              </a:lnSpc>
            </a:pPr>
            <a:r>
              <a:rPr sz="1500" spc="3" dirty="0" smtClean="0">
                <a:latin typeface="Arial"/>
                <a:cs typeface="Arial"/>
              </a:rPr>
              <a:t>;</a:t>
            </a:r>
            <a:endParaRPr sz="1500">
              <a:latin typeface="Arial"/>
              <a:cs typeface="Arial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736358" y="9135766"/>
            <a:ext cx="1956518" cy="223469"/>
          </a:xfrm>
          <a:prstGeom prst="rect">
            <a:avLst/>
          </a:prstGeom>
        </p:spPr>
        <p:txBody>
          <a:bodyPr wrap="square" lIns="0" tIns="10795" rIns="0" bIns="0" rtlCol="0">
            <a:noAutofit/>
          </a:bodyPr>
          <a:lstStyle/>
          <a:p>
            <a:pPr marL="12700">
              <a:lnSpc>
                <a:spcPts val="1700"/>
              </a:lnSpc>
            </a:pPr>
            <a:r>
              <a:rPr sz="1500" spc="6" dirty="0" smtClean="0">
                <a:latin typeface="Arial"/>
                <a:cs typeface="Arial"/>
              </a:rPr>
              <a:t>if </a:t>
            </a:r>
            <a:r>
              <a:rPr sz="1500" spc="2" dirty="0" smtClean="0">
                <a:latin typeface="Symbol"/>
                <a:cs typeface="Symbol"/>
              </a:rPr>
              <a:t></a:t>
            </a:r>
            <a:r>
              <a:rPr sz="1500" spc="0" dirty="0" smtClean="0">
                <a:latin typeface="Times New Roman"/>
                <a:cs typeface="Times New Roman"/>
              </a:rPr>
              <a:t> </a:t>
            </a:r>
            <a:r>
              <a:rPr sz="1500" spc="6" dirty="0" smtClean="0">
                <a:latin typeface="Arial"/>
                <a:cs typeface="Arial"/>
              </a:rPr>
              <a:t>= 90</a:t>
            </a:r>
            <a:r>
              <a:rPr sz="1500" spc="6" baseline="26089" dirty="0" smtClean="0">
                <a:latin typeface="Arial"/>
                <a:cs typeface="Arial"/>
              </a:rPr>
              <a:t>o </a:t>
            </a:r>
            <a:r>
              <a:rPr sz="1500" spc="6" dirty="0" smtClean="0">
                <a:latin typeface="Arial"/>
                <a:cs typeface="Arial"/>
              </a:rPr>
              <a:t>, </a:t>
            </a:r>
            <a:r>
              <a:rPr sz="1500" b="1" spc="6" dirty="0" smtClean="0">
                <a:latin typeface="Arial"/>
                <a:cs typeface="Arial"/>
              </a:rPr>
              <a:t>S(</a:t>
            </a:r>
            <a:r>
              <a:rPr sz="1500" spc="2" dirty="0" smtClean="0">
                <a:latin typeface="Symbol"/>
                <a:cs typeface="Symbol"/>
              </a:rPr>
              <a:t></a:t>
            </a:r>
            <a:r>
              <a:rPr sz="1500" b="1" spc="6" dirty="0" smtClean="0">
                <a:latin typeface="Arial"/>
                <a:cs typeface="Arial"/>
              </a:rPr>
              <a:t>) </a:t>
            </a:r>
            <a:r>
              <a:rPr sz="1500" spc="6" dirty="0" smtClean="0">
                <a:latin typeface="Arial"/>
                <a:cs typeface="Arial"/>
              </a:rPr>
              <a:t>= 0.5  ;</a:t>
            </a:r>
            <a:endParaRPr sz="1500">
              <a:latin typeface="Arial"/>
              <a:cs typeface="Aria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3840080" y="9135766"/>
            <a:ext cx="232878" cy="223469"/>
          </a:xfrm>
          <a:prstGeom prst="rect">
            <a:avLst/>
          </a:prstGeom>
        </p:spPr>
        <p:txBody>
          <a:bodyPr wrap="square" lIns="0" tIns="10699" rIns="0" bIns="0" rtlCol="0">
            <a:noAutofit/>
          </a:bodyPr>
          <a:lstStyle/>
          <a:p>
            <a:pPr marL="12700">
              <a:lnSpc>
                <a:spcPts val="1685"/>
              </a:lnSpc>
            </a:pPr>
            <a:r>
              <a:rPr sz="1500" dirty="0" smtClean="0">
                <a:latin typeface="Arial"/>
                <a:cs typeface="Arial"/>
              </a:rPr>
              <a:t>0</a:t>
            </a:r>
            <a:r>
              <a:rPr sz="1500" baseline="26089" dirty="0" smtClean="0">
                <a:latin typeface="Arial"/>
                <a:cs typeface="Arial"/>
              </a:rPr>
              <a:t>o</a:t>
            </a:r>
            <a:endParaRPr sz="1000">
              <a:latin typeface="Arial"/>
              <a:cs typeface="Aria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3326665" y="9139828"/>
            <a:ext cx="462011" cy="219407"/>
          </a:xfrm>
          <a:prstGeom prst="rect">
            <a:avLst/>
          </a:prstGeom>
        </p:spPr>
        <p:txBody>
          <a:bodyPr wrap="square" lIns="0" tIns="10604" rIns="0" bIns="0" rtlCol="0">
            <a:noAutofit/>
          </a:bodyPr>
          <a:lstStyle/>
          <a:p>
            <a:pPr marL="12700">
              <a:lnSpc>
                <a:spcPts val="1670"/>
              </a:lnSpc>
            </a:pPr>
            <a:r>
              <a:rPr sz="1500" spc="1" dirty="0" smtClean="0">
                <a:latin typeface="Arial"/>
                <a:cs typeface="Arial"/>
              </a:rPr>
              <a:t>if </a:t>
            </a:r>
            <a:r>
              <a:rPr sz="1500" spc="0" dirty="0" smtClean="0">
                <a:latin typeface="Symbol"/>
                <a:cs typeface="Symbol"/>
              </a:rPr>
              <a:t></a:t>
            </a:r>
            <a:r>
              <a:rPr sz="1500" spc="0" dirty="0" smtClean="0">
                <a:latin typeface="Times New Roman"/>
                <a:cs typeface="Times New Roman"/>
              </a:rPr>
              <a:t> </a:t>
            </a:r>
            <a:r>
              <a:rPr sz="1500" spc="1" dirty="0" smtClean="0">
                <a:latin typeface="Arial"/>
                <a:cs typeface="Arial"/>
              </a:rPr>
              <a:t>=</a:t>
            </a:r>
            <a:endParaRPr sz="1500">
              <a:latin typeface="Arial"/>
              <a:cs typeface="Aria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4070858" y="9139828"/>
            <a:ext cx="839889" cy="219407"/>
          </a:xfrm>
          <a:prstGeom prst="rect">
            <a:avLst/>
          </a:prstGeom>
        </p:spPr>
        <p:txBody>
          <a:bodyPr wrap="square" lIns="0" tIns="10604" rIns="0" bIns="0" rtlCol="0">
            <a:noAutofit/>
          </a:bodyPr>
          <a:lstStyle/>
          <a:p>
            <a:pPr marL="12700">
              <a:lnSpc>
                <a:spcPts val="1670"/>
              </a:lnSpc>
            </a:pPr>
            <a:r>
              <a:rPr sz="1500" spc="-1" dirty="0" smtClean="0">
                <a:latin typeface="Arial"/>
                <a:cs typeface="Arial"/>
              </a:rPr>
              <a:t>, </a:t>
            </a:r>
            <a:r>
              <a:rPr sz="1500" b="1" spc="-1" dirty="0" smtClean="0">
                <a:latin typeface="Arial"/>
                <a:cs typeface="Arial"/>
              </a:rPr>
              <a:t>S(</a:t>
            </a:r>
            <a:r>
              <a:rPr sz="1500" spc="4" dirty="0" smtClean="0">
                <a:latin typeface="Symbol"/>
                <a:cs typeface="Symbol"/>
              </a:rPr>
              <a:t></a:t>
            </a:r>
            <a:r>
              <a:rPr sz="1500" b="1" spc="-1" dirty="0" smtClean="0">
                <a:latin typeface="Arial"/>
                <a:cs typeface="Arial"/>
              </a:rPr>
              <a:t>) </a:t>
            </a:r>
            <a:r>
              <a:rPr sz="1500" spc="-1" dirty="0" smtClean="0">
                <a:latin typeface="Arial"/>
                <a:cs typeface="Arial"/>
              </a:rPr>
              <a:t>= 0</a:t>
            </a:r>
            <a:endParaRPr sz="1500"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5121075" y="9141812"/>
            <a:ext cx="107554" cy="217423"/>
          </a:xfrm>
          <a:prstGeom prst="rect">
            <a:avLst/>
          </a:prstGeom>
        </p:spPr>
        <p:txBody>
          <a:bodyPr wrap="square" lIns="0" tIns="10445" rIns="0" bIns="0" rtlCol="0">
            <a:noAutofit/>
          </a:bodyPr>
          <a:lstStyle/>
          <a:p>
            <a:pPr marL="12700">
              <a:lnSpc>
                <a:spcPts val="1645"/>
              </a:lnSpc>
            </a:pPr>
            <a:r>
              <a:rPr sz="1500" spc="3" dirty="0" smtClean="0">
                <a:latin typeface="Arial"/>
                <a:cs typeface="Arial"/>
              </a:rPr>
              <a:t>;</a:t>
            </a:r>
            <a:endParaRPr sz="150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736346" y="9412372"/>
            <a:ext cx="2864718" cy="223468"/>
          </a:xfrm>
          <a:prstGeom prst="rect">
            <a:avLst/>
          </a:prstGeom>
        </p:spPr>
        <p:txBody>
          <a:bodyPr wrap="square" lIns="0" tIns="10795" rIns="0" bIns="0" rtlCol="0">
            <a:noAutofit/>
          </a:bodyPr>
          <a:lstStyle/>
          <a:p>
            <a:pPr marL="12700">
              <a:lnSpc>
                <a:spcPts val="1700"/>
              </a:lnSpc>
            </a:pPr>
            <a:r>
              <a:rPr sz="1500" spc="2" dirty="0" smtClean="0">
                <a:latin typeface="Arial"/>
                <a:cs typeface="Arial"/>
              </a:rPr>
              <a:t>if </a:t>
            </a:r>
            <a:r>
              <a:rPr sz="1500" spc="2" dirty="0" smtClean="0">
                <a:latin typeface="Symbol"/>
                <a:cs typeface="Symbol"/>
              </a:rPr>
              <a:t></a:t>
            </a:r>
            <a:r>
              <a:rPr sz="1500" spc="39" dirty="0" smtClean="0">
                <a:latin typeface="Times New Roman"/>
                <a:cs typeface="Times New Roman"/>
              </a:rPr>
              <a:t> </a:t>
            </a:r>
            <a:r>
              <a:rPr sz="1500" spc="2" dirty="0" smtClean="0">
                <a:latin typeface="Arial"/>
                <a:cs typeface="Arial"/>
              </a:rPr>
              <a:t>= 180</a:t>
            </a:r>
            <a:r>
              <a:rPr sz="1500" spc="2" baseline="26089" dirty="0" smtClean="0">
                <a:latin typeface="Arial"/>
                <a:cs typeface="Arial"/>
              </a:rPr>
              <a:t>o </a:t>
            </a:r>
            <a:r>
              <a:rPr sz="1500" spc="2" dirty="0" smtClean="0">
                <a:latin typeface="Arial"/>
                <a:cs typeface="Arial"/>
              </a:rPr>
              <a:t>(non-wetting), </a:t>
            </a:r>
            <a:r>
              <a:rPr sz="1500" b="1" spc="2" dirty="0" smtClean="0">
                <a:latin typeface="Arial"/>
                <a:cs typeface="Arial"/>
              </a:rPr>
              <a:t>S(</a:t>
            </a:r>
            <a:r>
              <a:rPr sz="1500" spc="2" dirty="0" smtClean="0">
                <a:latin typeface="Symbol"/>
                <a:cs typeface="Symbol"/>
              </a:rPr>
              <a:t></a:t>
            </a:r>
            <a:r>
              <a:rPr sz="1500" b="1" spc="2" dirty="0" smtClean="0">
                <a:latin typeface="Arial"/>
                <a:cs typeface="Arial"/>
              </a:rPr>
              <a:t>) </a:t>
            </a:r>
            <a:r>
              <a:rPr sz="1500" spc="2" dirty="0" smtClean="0">
                <a:latin typeface="Arial"/>
                <a:cs typeface="Arial"/>
              </a:rPr>
              <a:t>= 1</a:t>
            </a:r>
            <a:endParaRPr sz="150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2662682" y="10077542"/>
            <a:ext cx="2256008" cy="217423"/>
          </a:xfrm>
          <a:prstGeom prst="rect">
            <a:avLst/>
          </a:prstGeom>
        </p:spPr>
        <p:txBody>
          <a:bodyPr wrap="square" lIns="0" tIns="10541" rIns="0" bIns="0" rtlCol="0">
            <a:noAutofit/>
          </a:bodyPr>
          <a:lstStyle/>
          <a:p>
            <a:pPr marL="12700">
              <a:lnSpc>
                <a:spcPts val="1660"/>
              </a:lnSpc>
            </a:pPr>
            <a:r>
              <a:rPr sz="1500" spc="58" dirty="0" smtClean="0">
                <a:latin typeface="Times New Roman"/>
                <a:cs typeface="Times New Roman"/>
              </a:rPr>
              <a:t>Solidification of materials</a:t>
            </a:r>
            <a:endParaRPr sz="150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6781519" y="10077542"/>
            <a:ext cx="265545" cy="217423"/>
          </a:xfrm>
          <a:prstGeom prst="rect">
            <a:avLst/>
          </a:prstGeom>
        </p:spPr>
        <p:txBody>
          <a:bodyPr wrap="square" lIns="0" tIns="10541" rIns="0" bIns="0" rtlCol="0">
            <a:noAutofit/>
          </a:bodyPr>
          <a:lstStyle/>
          <a:p>
            <a:pPr marL="12700">
              <a:lnSpc>
                <a:spcPts val="1660"/>
              </a:lnSpc>
            </a:pPr>
            <a:r>
              <a:rPr lang="en-US" sz="1500" spc="75" dirty="0">
                <a:latin typeface="Times New Roman"/>
                <a:cs typeface="Times New Roman"/>
              </a:rPr>
              <a:t>3</a:t>
            </a:r>
            <a:endParaRPr sz="1500" dirty="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280416" y="1071372"/>
            <a:ext cx="6917435" cy="78485"/>
          </a:xfrm>
          <a:prstGeom prst="rect">
            <a:avLst/>
          </a:prstGeom>
        </p:spPr>
        <p:txBody>
          <a:bodyPr wrap="square" lIns="0" tIns="2285" rIns="0" bIns="0" rtlCol="0">
            <a:noAutofit/>
          </a:bodyPr>
          <a:lstStyle/>
          <a:p>
            <a:pPr marL="25400">
              <a:lnSpc>
                <a:spcPts val="600"/>
              </a:lnSpc>
            </a:pPr>
            <a:endParaRPr sz="600"/>
          </a:p>
        </p:txBody>
      </p:sp>
      <p:sp>
        <p:nvSpPr>
          <p:cNvPr id="13" name="object 13"/>
          <p:cNvSpPr txBox="1"/>
          <p:nvPr/>
        </p:nvSpPr>
        <p:spPr>
          <a:xfrm>
            <a:off x="3476648" y="2185158"/>
            <a:ext cx="798171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2" name="object 12"/>
          <p:cNvSpPr txBox="1"/>
          <p:nvPr/>
        </p:nvSpPr>
        <p:spPr>
          <a:xfrm>
            <a:off x="2451354" y="2284218"/>
            <a:ext cx="225551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1" name="object 11"/>
          <p:cNvSpPr txBox="1"/>
          <p:nvPr/>
        </p:nvSpPr>
        <p:spPr>
          <a:xfrm>
            <a:off x="2787491" y="2284218"/>
            <a:ext cx="611794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0" name="object 10"/>
          <p:cNvSpPr txBox="1"/>
          <p:nvPr/>
        </p:nvSpPr>
        <p:spPr>
          <a:xfrm>
            <a:off x="2451354" y="2389378"/>
            <a:ext cx="2055875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9" name="object 9"/>
          <p:cNvSpPr txBox="1"/>
          <p:nvPr/>
        </p:nvSpPr>
        <p:spPr>
          <a:xfrm>
            <a:off x="2676144" y="4753860"/>
            <a:ext cx="83819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8" name="object 8"/>
          <p:cNvSpPr txBox="1"/>
          <p:nvPr/>
        </p:nvSpPr>
        <p:spPr>
          <a:xfrm>
            <a:off x="2870016" y="4753860"/>
            <a:ext cx="68255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7" name="object 7"/>
          <p:cNvSpPr txBox="1"/>
          <p:nvPr/>
        </p:nvSpPr>
        <p:spPr>
          <a:xfrm>
            <a:off x="1415034" y="5530338"/>
            <a:ext cx="547878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6" name="object 6"/>
          <p:cNvSpPr txBox="1"/>
          <p:nvPr/>
        </p:nvSpPr>
        <p:spPr>
          <a:xfrm>
            <a:off x="2015591" y="5530338"/>
            <a:ext cx="135534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" name="object 5"/>
          <p:cNvSpPr txBox="1"/>
          <p:nvPr/>
        </p:nvSpPr>
        <p:spPr>
          <a:xfrm>
            <a:off x="1709803" y="6185659"/>
            <a:ext cx="308715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" name="object 4"/>
          <p:cNvSpPr txBox="1"/>
          <p:nvPr/>
        </p:nvSpPr>
        <p:spPr>
          <a:xfrm>
            <a:off x="2139393" y="6185659"/>
            <a:ext cx="103172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" name="object 3"/>
          <p:cNvSpPr txBox="1"/>
          <p:nvPr/>
        </p:nvSpPr>
        <p:spPr>
          <a:xfrm>
            <a:off x="2381250" y="6214609"/>
            <a:ext cx="196583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" name="object 2"/>
          <p:cNvSpPr txBox="1"/>
          <p:nvPr/>
        </p:nvSpPr>
        <p:spPr>
          <a:xfrm>
            <a:off x="2687886" y="6214609"/>
            <a:ext cx="180281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object 49"/>
          <p:cNvSpPr txBox="1"/>
          <p:nvPr/>
        </p:nvSpPr>
        <p:spPr>
          <a:xfrm>
            <a:off x="76200" y="2294663"/>
            <a:ext cx="7402068" cy="1269210"/>
          </a:xfrm>
          <a:prstGeom prst="rect">
            <a:avLst/>
          </a:prstGeom>
        </p:spPr>
        <p:txBody>
          <a:bodyPr wrap="square" lIns="0" tIns="10096" rIns="0" bIns="0" rtlCol="0">
            <a:noAutofit/>
          </a:bodyPr>
          <a:lstStyle/>
          <a:p>
            <a:pPr marL="4080387" marR="3112508" algn="ctr">
              <a:lnSpc>
                <a:spcPts val="1590"/>
              </a:lnSpc>
            </a:pPr>
            <a:r>
              <a:rPr sz="1550" b="1" dirty="0" smtClean="0">
                <a:latin typeface="Arial"/>
                <a:cs typeface="Arial"/>
              </a:rPr>
              <a:t>G</a:t>
            </a:r>
            <a:endParaRPr sz="1550">
              <a:latin typeface="Arial"/>
              <a:cs typeface="Arial"/>
            </a:endParaRPr>
          </a:p>
        </p:txBody>
      </p:sp>
      <p:sp>
        <p:nvSpPr>
          <p:cNvPr id="48" name="object 48"/>
          <p:cNvSpPr/>
          <p:nvPr/>
        </p:nvSpPr>
        <p:spPr>
          <a:xfrm>
            <a:off x="280416" y="1071372"/>
            <a:ext cx="6917435" cy="78485"/>
          </a:xfrm>
          <a:custGeom>
            <a:avLst/>
            <a:gdLst/>
            <a:ahLst/>
            <a:cxnLst/>
            <a:rect l="l" t="t" r="r" b="b"/>
            <a:pathLst>
              <a:path w="6917435" h="78485">
                <a:moveTo>
                  <a:pt x="0" y="78485"/>
                </a:moveTo>
                <a:lnTo>
                  <a:pt x="6917435" y="78485"/>
                </a:lnTo>
                <a:lnTo>
                  <a:pt x="6917435" y="0"/>
                </a:lnTo>
                <a:lnTo>
                  <a:pt x="0" y="0"/>
                </a:lnTo>
                <a:lnTo>
                  <a:pt x="0" y="78485"/>
                </a:lnTo>
                <a:close/>
              </a:path>
            </a:pathLst>
          </a:custGeom>
          <a:solidFill>
            <a:srgbClr val="00FF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76200" y="2375916"/>
            <a:ext cx="7402068" cy="1187957"/>
          </a:xfrm>
          <a:custGeom>
            <a:avLst/>
            <a:gdLst/>
            <a:ahLst/>
            <a:cxnLst/>
            <a:rect l="l" t="t" r="r" b="b"/>
            <a:pathLst>
              <a:path w="7402068" h="1187957">
                <a:moveTo>
                  <a:pt x="0" y="1187957"/>
                </a:moveTo>
                <a:lnTo>
                  <a:pt x="7402068" y="1187957"/>
                </a:lnTo>
                <a:lnTo>
                  <a:pt x="7402068" y="0"/>
                </a:lnTo>
                <a:lnTo>
                  <a:pt x="0" y="0"/>
                </a:lnTo>
                <a:lnTo>
                  <a:pt x="0" y="1187957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76200" y="3563874"/>
            <a:ext cx="7402068" cy="1187958"/>
          </a:xfrm>
          <a:custGeom>
            <a:avLst/>
            <a:gdLst/>
            <a:ahLst/>
            <a:cxnLst/>
            <a:rect l="l" t="t" r="r" b="b"/>
            <a:pathLst>
              <a:path w="7402068" h="1187958">
                <a:moveTo>
                  <a:pt x="0" y="1187958"/>
                </a:moveTo>
                <a:lnTo>
                  <a:pt x="7402068" y="1187958"/>
                </a:lnTo>
                <a:lnTo>
                  <a:pt x="7402068" y="0"/>
                </a:lnTo>
                <a:lnTo>
                  <a:pt x="0" y="0"/>
                </a:lnTo>
                <a:lnTo>
                  <a:pt x="0" y="1187958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76199" y="6348979"/>
            <a:ext cx="3619500" cy="350901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4" name="object 44"/>
          <p:cNvSpPr txBox="1"/>
          <p:nvPr/>
        </p:nvSpPr>
        <p:spPr>
          <a:xfrm>
            <a:off x="1784095" y="522437"/>
            <a:ext cx="4025674" cy="299720"/>
          </a:xfrm>
          <a:prstGeom prst="rect">
            <a:avLst/>
          </a:prstGeom>
        </p:spPr>
        <p:txBody>
          <a:bodyPr wrap="square" lIns="0" tIns="14636" rIns="0" bIns="0" rtlCol="0">
            <a:noAutofit/>
          </a:bodyPr>
          <a:lstStyle/>
          <a:p>
            <a:pPr marL="12700">
              <a:lnSpc>
                <a:spcPts val="2305"/>
              </a:lnSpc>
            </a:pPr>
            <a:r>
              <a:rPr sz="2150" b="1" dirty="0" smtClean="0">
                <a:latin typeface="Arial"/>
                <a:cs typeface="Arial"/>
              </a:rPr>
              <a:t>Heterogeneous Nucleation (III)</a:t>
            </a:r>
            <a:endParaRPr sz="2150">
              <a:latin typeface="Arial"/>
              <a:cs typeface="Arial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366014" y="1578962"/>
            <a:ext cx="4770216" cy="926468"/>
          </a:xfrm>
          <a:prstGeom prst="rect">
            <a:avLst/>
          </a:prstGeom>
        </p:spPr>
        <p:txBody>
          <a:bodyPr wrap="square" lIns="0" tIns="10445" rIns="0" bIns="0" rtlCol="0">
            <a:noAutofit/>
          </a:bodyPr>
          <a:lstStyle/>
          <a:p>
            <a:pPr marL="12700" marR="37060">
              <a:lnSpc>
                <a:spcPts val="1645"/>
              </a:lnSpc>
            </a:pPr>
            <a:r>
              <a:rPr sz="1500" b="1" spc="-1" dirty="0" smtClean="0">
                <a:latin typeface="Arial"/>
                <a:cs typeface="Arial"/>
              </a:rPr>
              <a:t>Nucleation Rate for Heterogeneous Nucleation</a:t>
            </a:r>
            <a:endParaRPr sz="1500">
              <a:latin typeface="Arial"/>
              <a:cs typeface="Arial"/>
            </a:endParaRPr>
          </a:p>
          <a:p>
            <a:pPr marL="383037">
              <a:lnSpc>
                <a:spcPct val="95825"/>
              </a:lnSpc>
              <a:spcBef>
                <a:spcPts val="1012"/>
              </a:spcBef>
            </a:pPr>
            <a:r>
              <a:rPr sz="1500" spc="-1" dirty="0" smtClean="0">
                <a:latin typeface="Arial"/>
                <a:cs typeface="Arial"/>
              </a:rPr>
              <a:t>The number of nucleus at critical radius in liquid, </a:t>
            </a:r>
            <a:r>
              <a:rPr sz="1500" b="1" spc="-1" dirty="0" smtClean="0">
                <a:latin typeface="Arial"/>
                <a:cs typeface="Arial"/>
              </a:rPr>
              <a:t>n*</a:t>
            </a:r>
            <a:endParaRPr sz="1500">
              <a:latin typeface="Arial"/>
              <a:cs typeface="Arial"/>
            </a:endParaRPr>
          </a:p>
          <a:p>
            <a:pPr marR="738109" algn="r">
              <a:lnSpc>
                <a:spcPts val="1898"/>
              </a:lnSpc>
              <a:spcBef>
                <a:spcPts val="831"/>
              </a:spcBef>
            </a:pPr>
            <a:r>
              <a:rPr sz="1550" spc="19" dirty="0" smtClean="0">
                <a:latin typeface="Symbol"/>
                <a:cs typeface="Symbol"/>
              </a:rPr>
              <a:t>Δ</a:t>
            </a:r>
            <a:r>
              <a:rPr sz="1550" b="1" spc="14" dirty="0" smtClean="0">
                <a:latin typeface="Arial"/>
                <a:cs typeface="Arial"/>
              </a:rPr>
              <a:t>G</a:t>
            </a:r>
            <a:r>
              <a:rPr sz="1350" spc="19" baseline="42324" dirty="0" smtClean="0">
                <a:latin typeface="Symbol"/>
                <a:cs typeface="Symbol"/>
              </a:rPr>
              <a:t></a:t>
            </a:r>
            <a:endParaRPr sz="900">
              <a:latin typeface="Symbol"/>
              <a:cs typeface="Symbol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2845559" y="2384222"/>
            <a:ext cx="238216" cy="246176"/>
          </a:xfrm>
          <a:prstGeom prst="rect">
            <a:avLst/>
          </a:prstGeom>
        </p:spPr>
        <p:txBody>
          <a:bodyPr wrap="square" lIns="0" tIns="11906" rIns="0" bIns="0" rtlCol="0">
            <a:noAutofit/>
          </a:bodyPr>
          <a:lstStyle/>
          <a:p>
            <a:pPr marL="12700">
              <a:lnSpc>
                <a:spcPts val="1875"/>
              </a:lnSpc>
            </a:pPr>
            <a:r>
              <a:rPr sz="1550" b="1" spc="4" dirty="0" smtClean="0">
                <a:latin typeface="Arial"/>
                <a:cs typeface="Arial"/>
              </a:rPr>
              <a:t>n</a:t>
            </a:r>
            <a:r>
              <a:rPr sz="1350" spc="3" baseline="39301" dirty="0" smtClean="0">
                <a:latin typeface="Symbol"/>
                <a:cs typeface="Symbol"/>
              </a:rPr>
              <a:t></a:t>
            </a:r>
            <a:endParaRPr sz="900">
              <a:latin typeface="Symbol"/>
              <a:cs typeface="Symbol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3099302" y="2398367"/>
            <a:ext cx="1561775" cy="232030"/>
          </a:xfrm>
          <a:prstGeom prst="rect">
            <a:avLst/>
          </a:prstGeom>
        </p:spPr>
        <p:txBody>
          <a:bodyPr wrap="square" lIns="0" tIns="11239" rIns="0" bIns="0" rtlCol="0">
            <a:noAutofit/>
          </a:bodyPr>
          <a:lstStyle/>
          <a:p>
            <a:pPr marL="12700">
              <a:lnSpc>
                <a:spcPts val="1770"/>
              </a:lnSpc>
            </a:pPr>
            <a:r>
              <a:rPr sz="1550" spc="0" dirty="0" smtClean="0">
                <a:latin typeface="Symbol"/>
                <a:cs typeface="Symbol"/>
              </a:rPr>
              <a:t></a:t>
            </a:r>
            <a:r>
              <a:rPr sz="1550" spc="-4" dirty="0" smtClean="0">
                <a:latin typeface="Times New Roman"/>
                <a:cs typeface="Times New Roman"/>
              </a:rPr>
              <a:t> </a:t>
            </a:r>
            <a:r>
              <a:rPr sz="1550" b="1" spc="0" dirty="0" smtClean="0">
                <a:latin typeface="Arial"/>
                <a:cs typeface="Arial"/>
              </a:rPr>
              <a:t>n</a:t>
            </a:r>
            <a:r>
              <a:rPr sz="1550" b="1" spc="314" dirty="0" smtClean="0">
                <a:latin typeface="Arial"/>
                <a:cs typeface="Arial"/>
              </a:rPr>
              <a:t> </a:t>
            </a:r>
            <a:r>
              <a:rPr sz="1550" b="1" spc="0" dirty="0" smtClean="0">
                <a:latin typeface="Arial"/>
                <a:cs typeface="Arial"/>
              </a:rPr>
              <a:t>exp</a:t>
            </a:r>
            <a:r>
              <a:rPr sz="1550" b="1" spc="109" dirty="0" smtClean="0">
                <a:latin typeface="Arial"/>
                <a:cs typeface="Arial"/>
              </a:rPr>
              <a:t>(</a:t>
            </a:r>
            <a:r>
              <a:rPr sz="1550" spc="0" dirty="0" smtClean="0">
                <a:latin typeface="Symbol"/>
                <a:cs typeface="Symbol"/>
              </a:rPr>
              <a:t></a:t>
            </a:r>
            <a:r>
              <a:rPr sz="1550" spc="0" dirty="0" smtClean="0">
                <a:latin typeface="Times New Roman"/>
                <a:cs typeface="Times New Roman"/>
              </a:rPr>
              <a:t> </a:t>
            </a:r>
            <a:r>
              <a:rPr sz="1350" b="1" u="sng" spc="0" baseline="38650" dirty="0" smtClean="0">
                <a:latin typeface="Arial"/>
                <a:cs typeface="Arial"/>
              </a:rPr>
              <a:t>    </a:t>
            </a:r>
            <a:r>
              <a:rPr sz="1350" b="1" u="sng" spc="223" baseline="38650" dirty="0" smtClean="0">
                <a:latin typeface="Arial"/>
                <a:cs typeface="Arial"/>
              </a:rPr>
              <a:t> </a:t>
            </a:r>
            <a:r>
              <a:rPr sz="1350" b="1" u="sng" spc="0" baseline="38650" dirty="0" smtClean="0">
                <a:latin typeface="Arial"/>
                <a:cs typeface="Arial"/>
              </a:rPr>
              <a:t>het</a:t>
            </a:r>
            <a:r>
              <a:rPr sz="1350" b="1" spc="73" baseline="38650" dirty="0" smtClean="0">
                <a:latin typeface="Arial"/>
                <a:cs typeface="Arial"/>
              </a:rPr>
              <a:t> </a:t>
            </a:r>
            <a:r>
              <a:rPr sz="1550" b="1" spc="0" dirty="0" smtClean="0">
                <a:latin typeface="Arial"/>
                <a:cs typeface="Arial"/>
              </a:rPr>
              <a:t>)</a:t>
            </a:r>
            <a:endParaRPr sz="1550">
              <a:latin typeface="Arial"/>
              <a:cs typeface="Arial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3375918" y="2523334"/>
            <a:ext cx="106987" cy="140938"/>
          </a:xfrm>
          <a:prstGeom prst="rect">
            <a:avLst/>
          </a:prstGeom>
        </p:spPr>
        <p:txBody>
          <a:bodyPr wrap="square" lIns="0" tIns="6540" rIns="0" bIns="0" rtlCol="0">
            <a:noAutofit/>
          </a:bodyPr>
          <a:lstStyle/>
          <a:p>
            <a:pPr marL="12700">
              <a:lnSpc>
                <a:spcPts val="1030"/>
              </a:lnSpc>
            </a:pPr>
            <a:r>
              <a:rPr sz="900" b="1" spc="4" dirty="0" smtClean="0">
                <a:latin typeface="Arial"/>
                <a:cs typeface="Arial"/>
              </a:rPr>
              <a:t>1</a:t>
            </a:r>
            <a:endParaRPr sz="900">
              <a:latin typeface="Arial"/>
              <a:cs typeface="Arial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4159250" y="2555521"/>
            <a:ext cx="286252" cy="223466"/>
          </a:xfrm>
          <a:prstGeom prst="rect">
            <a:avLst/>
          </a:prstGeom>
        </p:spPr>
        <p:txBody>
          <a:bodyPr wrap="square" lIns="0" tIns="10731" rIns="0" bIns="0" rtlCol="0">
            <a:noAutofit/>
          </a:bodyPr>
          <a:lstStyle/>
          <a:p>
            <a:pPr marL="12700">
              <a:lnSpc>
                <a:spcPts val="1689"/>
              </a:lnSpc>
            </a:pPr>
            <a:r>
              <a:rPr sz="1550" b="1" dirty="0" smtClean="0">
                <a:latin typeface="Arial"/>
                <a:cs typeface="Arial"/>
              </a:rPr>
              <a:t>kT</a:t>
            </a:r>
            <a:endParaRPr sz="1550">
              <a:latin typeface="Arial"/>
              <a:cs typeface="Arial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736342" y="2930750"/>
            <a:ext cx="6412018" cy="658620"/>
          </a:xfrm>
          <a:prstGeom prst="rect">
            <a:avLst/>
          </a:prstGeom>
        </p:spPr>
        <p:txBody>
          <a:bodyPr wrap="square" lIns="0" tIns="11969" rIns="0" bIns="0" rtlCol="0">
            <a:noAutofit/>
          </a:bodyPr>
          <a:lstStyle/>
          <a:p>
            <a:pPr marL="12703">
              <a:lnSpc>
                <a:spcPts val="1885"/>
              </a:lnSpc>
            </a:pPr>
            <a:r>
              <a:rPr sz="2250" baseline="7730" dirty="0" smtClean="0">
                <a:latin typeface="Arial"/>
                <a:cs typeface="Arial"/>
              </a:rPr>
              <a:t>n</a:t>
            </a:r>
            <a:r>
              <a:rPr sz="1500" baseline="-11595" dirty="0" smtClean="0">
                <a:latin typeface="Arial"/>
                <a:cs typeface="Arial"/>
              </a:rPr>
              <a:t>1 </a:t>
            </a:r>
            <a:r>
              <a:rPr sz="2250" baseline="7730" dirty="0" smtClean="0">
                <a:latin typeface="Arial"/>
                <a:cs typeface="Arial"/>
              </a:rPr>
              <a:t>: the total number of atom around the incubating agents’ surface in liquid</a:t>
            </a:r>
            <a:endParaRPr sz="1500">
              <a:latin typeface="Arial"/>
              <a:cs typeface="Arial"/>
            </a:endParaRPr>
          </a:p>
          <a:p>
            <a:pPr marL="12700" marR="34068">
              <a:lnSpc>
                <a:spcPct val="95825"/>
              </a:lnSpc>
              <a:spcBef>
                <a:spcPts val="1410"/>
              </a:spcBef>
            </a:pPr>
            <a:r>
              <a:rPr sz="1500" b="1" spc="0" dirty="0" smtClean="0">
                <a:latin typeface="Arial"/>
                <a:cs typeface="Arial"/>
              </a:rPr>
              <a:t>P </a:t>
            </a:r>
            <a:r>
              <a:rPr sz="1500" spc="0" dirty="0" smtClean="0">
                <a:latin typeface="Arial"/>
                <a:cs typeface="Arial"/>
              </a:rPr>
              <a:t>: frequency of the addition of a single atom to a critical nucleus</a:t>
            </a:r>
            <a:endParaRPr sz="1500">
              <a:latin typeface="Arial"/>
              <a:cs typeface="Arial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3140450" y="3694748"/>
            <a:ext cx="325580" cy="348821"/>
          </a:xfrm>
          <a:prstGeom prst="rect">
            <a:avLst/>
          </a:prstGeom>
        </p:spPr>
        <p:txBody>
          <a:bodyPr wrap="square" lIns="0" tIns="17018" rIns="0" bIns="0" rtlCol="0">
            <a:noAutofit/>
          </a:bodyPr>
          <a:lstStyle/>
          <a:p>
            <a:pPr marL="12700">
              <a:lnSpc>
                <a:spcPts val="2680"/>
              </a:lnSpc>
            </a:pPr>
            <a:r>
              <a:rPr sz="2325" b="1" u="sng" spc="89" baseline="29923" dirty="0" smtClean="0">
                <a:latin typeface="Arial"/>
                <a:cs typeface="Arial"/>
              </a:rPr>
              <a:t>1</a:t>
            </a:r>
            <a:r>
              <a:rPr sz="1550" b="1" spc="89" dirty="0" smtClean="0">
                <a:latin typeface="Arial"/>
                <a:cs typeface="Arial"/>
              </a:rPr>
              <a:t>n</a:t>
            </a:r>
            <a:endParaRPr sz="1550">
              <a:latin typeface="Arial"/>
              <a:cs typeface="Arial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4336796" y="3692690"/>
            <a:ext cx="487782" cy="500976"/>
          </a:xfrm>
          <a:prstGeom prst="rect">
            <a:avLst/>
          </a:prstGeom>
        </p:spPr>
        <p:txBody>
          <a:bodyPr wrap="square" lIns="0" tIns="15875" rIns="0" bIns="0" rtlCol="0">
            <a:noAutofit/>
          </a:bodyPr>
          <a:lstStyle/>
          <a:p>
            <a:pPr marL="12700">
              <a:lnSpc>
                <a:spcPts val="2500"/>
              </a:lnSpc>
            </a:pPr>
            <a:r>
              <a:rPr sz="2325" u="sng" spc="39" baseline="22820" dirty="0" smtClean="0">
                <a:latin typeface="Symbol"/>
                <a:cs typeface="Symbol"/>
              </a:rPr>
              <a:t>Δ</a:t>
            </a:r>
            <a:r>
              <a:rPr sz="2325" b="1" u="sng" spc="-8" baseline="24312" dirty="0" smtClean="0">
                <a:latin typeface="Arial"/>
                <a:cs typeface="Arial"/>
              </a:rPr>
              <a:t>G</a:t>
            </a:r>
            <a:r>
              <a:rPr sz="1350" b="1" u="sng" spc="0" baseline="16104" dirty="0" smtClean="0">
                <a:latin typeface="Arial"/>
                <a:cs typeface="Arial"/>
              </a:rPr>
              <a:t>i</a:t>
            </a:r>
            <a:r>
              <a:rPr sz="1350" b="1" spc="50" baseline="16104" dirty="0" smtClean="0">
                <a:latin typeface="Arial"/>
                <a:cs typeface="Arial"/>
              </a:rPr>
              <a:t> </a:t>
            </a:r>
            <a:r>
              <a:rPr sz="2325" b="1" spc="-5" baseline="-13091" dirty="0" smtClean="0">
                <a:latin typeface="Arial"/>
                <a:cs typeface="Arial"/>
              </a:rPr>
              <a:t>)</a:t>
            </a:r>
            <a:endParaRPr sz="1550">
              <a:latin typeface="Arial"/>
              <a:cs typeface="Arial"/>
            </a:endParaRPr>
          </a:p>
          <a:p>
            <a:pPr marL="50793" marR="48819">
              <a:lnSpc>
                <a:spcPts val="1380"/>
              </a:lnSpc>
            </a:pPr>
            <a:r>
              <a:rPr sz="1550" b="1" dirty="0" smtClean="0">
                <a:latin typeface="Arial"/>
                <a:cs typeface="Arial"/>
              </a:rPr>
              <a:t>kT</a:t>
            </a:r>
            <a:endParaRPr sz="1550">
              <a:latin typeface="Arial"/>
              <a:cs typeface="Arial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2767827" y="3819944"/>
            <a:ext cx="347059" cy="223645"/>
          </a:xfrm>
          <a:prstGeom prst="rect">
            <a:avLst/>
          </a:prstGeom>
        </p:spPr>
        <p:txBody>
          <a:bodyPr wrap="square" lIns="0" tIns="10858" rIns="0" bIns="0" rtlCol="0">
            <a:noAutofit/>
          </a:bodyPr>
          <a:lstStyle/>
          <a:p>
            <a:pPr marL="12700">
              <a:lnSpc>
                <a:spcPts val="1710"/>
              </a:lnSpc>
            </a:pPr>
            <a:r>
              <a:rPr sz="1550" b="1" spc="-10" dirty="0" smtClean="0">
                <a:latin typeface="Arial"/>
                <a:cs typeface="Arial"/>
              </a:rPr>
              <a:t>P </a:t>
            </a:r>
            <a:r>
              <a:rPr sz="1550" spc="0" dirty="0" smtClean="0">
                <a:latin typeface="Symbol"/>
                <a:cs typeface="Symbol"/>
              </a:rPr>
              <a:t></a:t>
            </a:r>
            <a:endParaRPr sz="1550">
              <a:latin typeface="Symbol"/>
              <a:cs typeface="Symbol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3474218" y="3819944"/>
            <a:ext cx="865198" cy="223625"/>
          </a:xfrm>
          <a:prstGeom prst="rect">
            <a:avLst/>
          </a:prstGeom>
        </p:spPr>
        <p:txBody>
          <a:bodyPr wrap="square" lIns="0" tIns="10858" rIns="0" bIns="0" rtlCol="0">
            <a:noAutofit/>
          </a:bodyPr>
          <a:lstStyle/>
          <a:p>
            <a:pPr marL="12700">
              <a:lnSpc>
                <a:spcPts val="1710"/>
              </a:lnSpc>
            </a:pPr>
            <a:r>
              <a:rPr sz="1550" dirty="0" smtClean="0">
                <a:latin typeface="Symbol"/>
                <a:cs typeface="Symbol"/>
              </a:rPr>
              <a:t></a:t>
            </a:r>
            <a:r>
              <a:rPr sz="1550" spc="57" dirty="0" smtClean="0">
                <a:latin typeface="Times New Roman"/>
                <a:cs typeface="Times New Roman"/>
              </a:rPr>
              <a:t> </a:t>
            </a:r>
            <a:r>
              <a:rPr sz="1550" b="1" spc="29" dirty="0" smtClean="0">
                <a:latin typeface="Arial"/>
                <a:cs typeface="Arial"/>
              </a:rPr>
              <a:t>exp(</a:t>
            </a:r>
            <a:r>
              <a:rPr sz="1550" spc="0" dirty="0" smtClean="0">
                <a:latin typeface="Symbol"/>
                <a:cs typeface="Symbol"/>
              </a:rPr>
              <a:t></a:t>
            </a:r>
            <a:endParaRPr sz="1550">
              <a:latin typeface="Symbol"/>
              <a:cs typeface="Symbol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3391913" y="3936971"/>
            <a:ext cx="112468" cy="139837"/>
          </a:xfrm>
          <a:prstGeom prst="rect">
            <a:avLst/>
          </a:prstGeom>
        </p:spPr>
        <p:txBody>
          <a:bodyPr wrap="square" lIns="0" tIns="6477" rIns="0" bIns="0" rtlCol="0">
            <a:noAutofit/>
          </a:bodyPr>
          <a:lstStyle/>
          <a:p>
            <a:pPr marL="12700">
              <a:lnSpc>
                <a:spcPts val="1019"/>
              </a:lnSpc>
            </a:pPr>
            <a:r>
              <a:rPr sz="900" b="1" dirty="0" smtClean="0">
                <a:latin typeface="Arial"/>
                <a:cs typeface="Arial"/>
              </a:rPr>
              <a:t>L</a:t>
            </a:r>
            <a:endParaRPr sz="900">
              <a:latin typeface="Arial"/>
              <a:cs typeface="Arial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3131308" y="3972107"/>
            <a:ext cx="163932" cy="221579"/>
          </a:xfrm>
          <a:prstGeom prst="rect">
            <a:avLst/>
          </a:prstGeom>
        </p:spPr>
        <p:txBody>
          <a:bodyPr wrap="square" lIns="0" tIns="10668" rIns="0" bIns="0" rtlCol="0">
            <a:noAutofit/>
          </a:bodyPr>
          <a:lstStyle/>
          <a:p>
            <a:pPr marL="12700">
              <a:lnSpc>
                <a:spcPts val="1680"/>
              </a:lnSpc>
            </a:pPr>
            <a:r>
              <a:rPr sz="1550" b="1" dirty="0" smtClean="0">
                <a:latin typeface="Arial"/>
                <a:cs typeface="Arial"/>
              </a:rPr>
              <a:t>6</a:t>
            </a:r>
            <a:endParaRPr sz="1550">
              <a:latin typeface="Arial"/>
              <a:cs typeface="Arial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743204" y="4354928"/>
            <a:ext cx="1395025" cy="217424"/>
          </a:xfrm>
          <a:prstGeom prst="rect">
            <a:avLst/>
          </a:prstGeom>
        </p:spPr>
        <p:txBody>
          <a:bodyPr wrap="square" lIns="0" tIns="10445" rIns="0" bIns="0" rtlCol="0">
            <a:noAutofit/>
          </a:bodyPr>
          <a:lstStyle/>
          <a:p>
            <a:pPr marL="12700">
              <a:lnSpc>
                <a:spcPts val="1645"/>
              </a:lnSpc>
            </a:pPr>
            <a:r>
              <a:rPr sz="1500" spc="-1" dirty="0" smtClean="0">
                <a:latin typeface="Arial"/>
                <a:cs typeface="Arial"/>
              </a:rPr>
              <a:t>Nucleation rate,</a:t>
            </a:r>
            <a:endParaRPr sz="1500">
              <a:latin typeface="Arial"/>
              <a:cs typeface="Arial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2188453" y="4354928"/>
            <a:ext cx="375378" cy="252526"/>
          </a:xfrm>
          <a:prstGeom prst="rect">
            <a:avLst/>
          </a:prstGeom>
        </p:spPr>
        <p:txBody>
          <a:bodyPr wrap="square" lIns="0" tIns="12128" rIns="0" bIns="0" rtlCol="0">
            <a:noAutofit/>
          </a:bodyPr>
          <a:lstStyle/>
          <a:p>
            <a:pPr marL="12700">
              <a:lnSpc>
                <a:spcPts val="1910"/>
              </a:lnSpc>
            </a:pPr>
            <a:r>
              <a:rPr sz="2250" spc="-3" baseline="7730" dirty="0" smtClean="0">
                <a:latin typeface="Arial"/>
                <a:cs typeface="Arial"/>
              </a:rPr>
              <a:t>N</a:t>
            </a:r>
            <a:r>
              <a:rPr sz="1500" spc="-3" baseline="-8696" dirty="0" smtClean="0">
                <a:latin typeface="Arial"/>
                <a:cs typeface="Arial"/>
              </a:rPr>
              <a:t>het</a:t>
            </a:r>
            <a:endParaRPr sz="1000">
              <a:latin typeface="Arial"/>
              <a:cs typeface="Arial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4144010" y="4752552"/>
            <a:ext cx="100470" cy="140893"/>
          </a:xfrm>
          <a:prstGeom prst="rect">
            <a:avLst/>
          </a:prstGeom>
        </p:spPr>
        <p:txBody>
          <a:bodyPr wrap="square" lIns="0" tIns="6635" rIns="0" bIns="0" rtlCol="0">
            <a:noAutofit/>
          </a:bodyPr>
          <a:lstStyle/>
          <a:p>
            <a:pPr marL="12700">
              <a:lnSpc>
                <a:spcPts val="1045"/>
              </a:lnSpc>
            </a:pPr>
            <a:r>
              <a:rPr sz="900" spc="3" dirty="0" smtClean="0">
                <a:latin typeface="Symbol"/>
                <a:cs typeface="Symbol"/>
              </a:rPr>
              <a:t></a:t>
            </a:r>
            <a:endParaRPr sz="900">
              <a:latin typeface="Symbol"/>
              <a:cs typeface="Symbol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2815091" y="4776787"/>
            <a:ext cx="443011" cy="496184"/>
          </a:xfrm>
          <a:prstGeom prst="rect">
            <a:avLst/>
          </a:prstGeom>
        </p:spPr>
        <p:txBody>
          <a:bodyPr wrap="square" lIns="0" tIns="12414" rIns="0" bIns="0" rtlCol="0">
            <a:noAutofit/>
          </a:bodyPr>
          <a:lstStyle/>
          <a:p>
            <a:pPr algn="ctr">
              <a:lnSpc>
                <a:spcPts val="1955"/>
              </a:lnSpc>
            </a:pPr>
            <a:r>
              <a:rPr sz="1550" b="1" u="sng" spc="-29" dirty="0" smtClean="0">
                <a:latin typeface="Arial"/>
                <a:cs typeface="Arial"/>
              </a:rPr>
              <a:t>n</a:t>
            </a:r>
            <a:r>
              <a:rPr sz="1350" b="1" u="sng" spc="-29" baseline="-12883" dirty="0" smtClean="0">
                <a:latin typeface="Arial"/>
                <a:cs typeface="Arial"/>
              </a:rPr>
              <a:t>1</a:t>
            </a:r>
            <a:r>
              <a:rPr sz="1550" b="1" u="sng" spc="-29" dirty="0" smtClean="0">
                <a:latin typeface="Arial"/>
                <a:cs typeface="Arial"/>
              </a:rPr>
              <a:t>kT</a:t>
            </a:r>
            <a:endParaRPr sz="1550">
              <a:latin typeface="Arial"/>
              <a:cs typeface="Arial"/>
            </a:endParaRPr>
          </a:p>
          <a:p>
            <a:pPr marL="132971" marR="133999" algn="ctr">
              <a:lnSpc>
                <a:spcPct val="95825"/>
              </a:lnSpc>
              <a:spcBef>
                <a:spcPts val="2"/>
              </a:spcBef>
            </a:pPr>
            <a:r>
              <a:rPr sz="1550" b="1" dirty="0" smtClean="0">
                <a:latin typeface="Arial"/>
                <a:cs typeface="Arial"/>
              </a:rPr>
              <a:t>h</a:t>
            </a:r>
            <a:endParaRPr sz="1550">
              <a:latin typeface="Arial"/>
              <a:cs typeface="Arial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3285994" y="4774005"/>
            <a:ext cx="1210046" cy="351166"/>
          </a:xfrm>
          <a:prstGeom prst="rect">
            <a:avLst/>
          </a:prstGeom>
        </p:spPr>
        <p:txBody>
          <a:bodyPr wrap="square" lIns="0" tIns="17208" rIns="0" bIns="0" rtlCol="0">
            <a:noAutofit/>
          </a:bodyPr>
          <a:lstStyle/>
          <a:p>
            <a:pPr marL="12700">
              <a:lnSpc>
                <a:spcPts val="2710"/>
              </a:lnSpc>
            </a:pPr>
            <a:r>
              <a:rPr sz="1550" b="1" dirty="0" smtClean="0">
                <a:latin typeface="Arial"/>
                <a:cs typeface="Arial"/>
              </a:rPr>
              <a:t>exp</a:t>
            </a:r>
            <a:r>
              <a:rPr sz="1550" b="1" spc="119" dirty="0" smtClean="0">
                <a:latin typeface="Arial"/>
                <a:cs typeface="Arial"/>
              </a:rPr>
              <a:t>(</a:t>
            </a:r>
            <a:r>
              <a:rPr sz="1550" spc="0" dirty="0" smtClean="0">
                <a:latin typeface="Symbol"/>
                <a:cs typeface="Symbol"/>
              </a:rPr>
              <a:t></a:t>
            </a:r>
            <a:r>
              <a:rPr sz="1550" spc="0" dirty="0" smtClean="0">
                <a:latin typeface="Times New Roman"/>
                <a:cs typeface="Times New Roman"/>
              </a:rPr>
              <a:t> </a:t>
            </a:r>
            <a:r>
              <a:rPr sz="2325" u="sng" spc="44" baseline="28086" dirty="0" smtClean="0">
                <a:latin typeface="Symbol"/>
                <a:cs typeface="Symbol"/>
              </a:rPr>
              <a:t>Δ</a:t>
            </a:r>
            <a:r>
              <a:rPr sz="2325" b="1" u="sng" spc="0" baseline="29923" dirty="0" smtClean="0">
                <a:latin typeface="Arial"/>
                <a:cs typeface="Arial"/>
              </a:rPr>
              <a:t>G</a:t>
            </a:r>
            <a:r>
              <a:rPr sz="1350" b="1" u="sng" spc="3" baseline="25767" dirty="0" smtClean="0">
                <a:latin typeface="Arial"/>
                <a:cs typeface="Arial"/>
              </a:rPr>
              <a:t>het</a:t>
            </a:r>
            <a:r>
              <a:rPr sz="1350" b="1" u="sng" spc="71" baseline="25767" dirty="0" smtClean="0">
                <a:latin typeface="Arial"/>
                <a:cs typeface="Arial"/>
              </a:rPr>
              <a:t> </a:t>
            </a:r>
            <a:r>
              <a:rPr sz="1550" b="1" spc="0" dirty="0" smtClean="0">
                <a:latin typeface="Arial"/>
                <a:cs typeface="Arial"/>
              </a:rPr>
              <a:t>)</a:t>
            </a:r>
            <a:endParaRPr sz="1550">
              <a:latin typeface="Arial"/>
              <a:cs typeface="Arial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1665234" y="4899735"/>
            <a:ext cx="1148389" cy="225416"/>
          </a:xfrm>
          <a:prstGeom prst="rect">
            <a:avLst/>
          </a:prstGeom>
        </p:spPr>
        <p:txBody>
          <a:bodyPr wrap="square" lIns="0" tIns="10922" rIns="0" bIns="0" rtlCol="0">
            <a:noAutofit/>
          </a:bodyPr>
          <a:lstStyle/>
          <a:p>
            <a:pPr marL="12700">
              <a:lnSpc>
                <a:spcPts val="1720"/>
              </a:lnSpc>
            </a:pPr>
            <a:r>
              <a:rPr sz="1550" b="1" spc="0" dirty="0" smtClean="0">
                <a:latin typeface="Arial"/>
                <a:cs typeface="Arial"/>
              </a:rPr>
              <a:t>N   </a:t>
            </a:r>
            <a:r>
              <a:rPr sz="1550" b="1" spc="264" dirty="0" smtClean="0">
                <a:latin typeface="Arial"/>
                <a:cs typeface="Arial"/>
              </a:rPr>
              <a:t> </a:t>
            </a:r>
            <a:r>
              <a:rPr sz="1550" spc="0" dirty="0" smtClean="0">
                <a:latin typeface="Symbol"/>
                <a:cs typeface="Symbol"/>
              </a:rPr>
              <a:t></a:t>
            </a:r>
            <a:r>
              <a:rPr sz="1550" spc="-4" dirty="0" smtClean="0">
                <a:latin typeface="Times New Roman"/>
                <a:cs typeface="Times New Roman"/>
              </a:rPr>
              <a:t> </a:t>
            </a:r>
            <a:r>
              <a:rPr sz="1550" b="1" spc="0" dirty="0" smtClean="0">
                <a:latin typeface="Arial"/>
                <a:cs typeface="Arial"/>
              </a:rPr>
              <a:t>n </a:t>
            </a:r>
            <a:r>
              <a:rPr sz="1550" b="1" spc="29" dirty="0" smtClean="0">
                <a:latin typeface="Arial"/>
                <a:cs typeface="Arial"/>
              </a:rPr>
              <a:t> </a:t>
            </a:r>
            <a:r>
              <a:rPr sz="1550" b="1" spc="0" dirty="0" smtClean="0">
                <a:latin typeface="Arial"/>
                <a:cs typeface="Arial"/>
              </a:rPr>
              <a:t>P</a:t>
            </a:r>
            <a:r>
              <a:rPr sz="1550" b="1" spc="94" dirty="0" smtClean="0">
                <a:latin typeface="Arial"/>
                <a:cs typeface="Arial"/>
              </a:rPr>
              <a:t> </a:t>
            </a:r>
            <a:r>
              <a:rPr sz="1550" spc="0" dirty="0" smtClean="0">
                <a:latin typeface="Symbol"/>
                <a:cs typeface="Symbol"/>
              </a:rPr>
              <a:t></a:t>
            </a:r>
            <a:endParaRPr sz="1550">
              <a:latin typeface="Symbol"/>
              <a:cs typeface="Symbol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1804645" y="5018155"/>
            <a:ext cx="215964" cy="140893"/>
          </a:xfrm>
          <a:prstGeom prst="rect">
            <a:avLst/>
          </a:prstGeom>
        </p:spPr>
        <p:txBody>
          <a:bodyPr wrap="square" lIns="0" tIns="6540" rIns="0" bIns="0" rtlCol="0">
            <a:noAutofit/>
          </a:bodyPr>
          <a:lstStyle/>
          <a:p>
            <a:pPr marL="12700">
              <a:lnSpc>
                <a:spcPts val="1030"/>
              </a:lnSpc>
            </a:pPr>
            <a:r>
              <a:rPr sz="900" b="1" spc="3" dirty="0" smtClean="0">
                <a:latin typeface="Arial"/>
                <a:cs typeface="Arial"/>
              </a:rPr>
              <a:t>het</a:t>
            </a:r>
            <a:endParaRPr sz="900">
              <a:latin typeface="Arial"/>
              <a:cs typeface="Arial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2337291" y="5018155"/>
            <a:ext cx="87669" cy="140893"/>
          </a:xfrm>
          <a:prstGeom prst="rect">
            <a:avLst/>
          </a:prstGeom>
        </p:spPr>
        <p:txBody>
          <a:bodyPr wrap="square" lIns="0" tIns="6540" rIns="0" bIns="0" rtlCol="0">
            <a:noAutofit/>
          </a:bodyPr>
          <a:lstStyle/>
          <a:p>
            <a:pPr marL="12700">
              <a:lnSpc>
                <a:spcPts val="1030"/>
              </a:lnSpc>
            </a:pPr>
            <a:r>
              <a:rPr sz="900" b="1" spc="2" dirty="0" smtClean="0">
                <a:latin typeface="Arial"/>
                <a:cs typeface="Arial"/>
              </a:rPr>
              <a:t>r</a:t>
            </a:r>
            <a:endParaRPr sz="900">
              <a:latin typeface="Arial"/>
              <a:cs typeface="Arial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3974847" y="5049600"/>
            <a:ext cx="286153" cy="223391"/>
          </a:xfrm>
          <a:prstGeom prst="rect">
            <a:avLst/>
          </a:prstGeom>
        </p:spPr>
        <p:txBody>
          <a:bodyPr wrap="square" lIns="0" tIns="10731" rIns="0" bIns="0" rtlCol="0">
            <a:noAutofit/>
          </a:bodyPr>
          <a:lstStyle/>
          <a:p>
            <a:pPr marL="12700">
              <a:lnSpc>
                <a:spcPts val="1689"/>
              </a:lnSpc>
            </a:pPr>
            <a:r>
              <a:rPr sz="1550" b="1" dirty="0" smtClean="0">
                <a:latin typeface="Arial"/>
                <a:cs typeface="Arial"/>
              </a:rPr>
              <a:t>kT</a:t>
            </a:r>
            <a:endParaRPr sz="1550">
              <a:latin typeface="Arial"/>
              <a:cs typeface="Arial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6006338" y="5394682"/>
            <a:ext cx="401103" cy="139837"/>
          </a:xfrm>
          <a:prstGeom prst="rect">
            <a:avLst/>
          </a:prstGeom>
        </p:spPr>
        <p:txBody>
          <a:bodyPr wrap="square" lIns="0" tIns="6477" rIns="0" bIns="0" rtlCol="0">
            <a:noAutofit/>
          </a:bodyPr>
          <a:lstStyle/>
          <a:p>
            <a:pPr marL="12700">
              <a:lnSpc>
                <a:spcPts val="1019"/>
              </a:lnSpc>
            </a:pPr>
            <a:r>
              <a:rPr sz="900" b="1" spc="0" dirty="0" smtClean="0">
                <a:latin typeface="Arial"/>
                <a:cs typeface="Arial"/>
              </a:rPr>
              <a:t>3      </a:t>
            </a:r>
            <a:r>
              <a:rPr sz="900" b="1" spc="75" dirty="0" smtClean="0">
                <a:latin typeface="Arial"/>
                <a:cs typeface="Arial"/>
              </a:rPr>
              <a:t> </a:t>
            </a:r>
            <a:r>
              <a:rPr sz="900" b="1" spc="0" dirty="0" smtClean="0">
                <a:latin typeface="Arial"/>
                <a:cs typeface="Arial"/>
              </a:rPr>
              <a:t>2</a:t>
            </a:r>
            <a:endParaRPr sz="900">
              <a:latin typeface="Arial"/>
              <a:cs typeface="Aria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5568176" y="5414810"/>
            <a:ext cx="867498" cy="256873"/>
          </a:xfrm>
          <a:prstGeom prst="rect">
            <a:avLst/>
          </a:prstGeom>
        </p:spPr>
        <p:txBody>
          <a:bodyPr wrap="square" lIns="0" tIns="12446" rIns="0" bIns="0" rtlCol="0">
            <a:noAutofit/>
          </a:bodyPr>
          <a:lstStyle/>
          <a:p>
            <a:pPr marL="12700">
              <a:lnSpc>
                <a:spcPts val="1960"/>
              </a:lnSpc>
            </a:pPr>
            <a:r>
              <a:rPr sz="1550" b="1" u="sng" spc="-27" dirty="0" smtClean="0">
                <a:latin typeface="Arial"/>
                <a:cs typeface="Arial"/>
              </a:rPr>
              <a:t>16</a:t>
            </a:r>
            <a:r>
              <a:rPr sz="1550" u="sng" spc="-134" dirty="0" smtClean="0">
                <a:latin typeface="Symbol"/>
                <a:cs typeface="Symbol"/>
              </a:rPr>
              <a:t></a:t>
            </a:r>
            <a:r>
              <a:rPr sz="1350" b="1" u="sng" spc="-27" baseline="-12883" dirty="0" smtClean="0">
                <a:latin typeface="Arial"/>
                <a:cs typeface="Arial"/>
              </a:rPr>
              <a:t>SL </a:t>
            </a:r>
            <a:r>
              <a:rPr sz="1550" b="1" u="sng" spc="-27" dirty="0" smtClean="0">
                <a:latin typeface="Arial"/>
                <a:cs typeface="Arial"/>
              </a:rPr>
              <a:t>T</a:t>
            </a:r>
            <a:r>
              <a:rPr sz="1350" b="1" u="sng" spc="-27" baseline="-12883" dirty="0" smtClean="0">
                <a:latin typeface="Arial"/>
                <a:cs typeface="Arial"/>
              </a:rPr>
              <a:t>m</a:t>
            </a:r>
            <a:endParaRPr sz="900">
              <a:latin typeface="Arial"/>
              <a:cs typeface="Aria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2234440" y="5425270"/>
            <a:ext cx="443009" cy="496956"/>
          </a:xfrm>
          <a:prstGeom prst="rect">
            <a:avLst/>
          </a:prstGeom>
        </p:spPr>
        <p:txBody>
          <a:bodyPr wrap="square" lIns="0" tIns="12414" rIns="0" bIns="0" rtlCol="0">
            <a:noAutofit/>
          </a:bodyPr>
          <a:lstStyle/>
          <a:p>
            <a:pPr algn="ctr">
              <a:lnSpc>
                <a:spcPts val="1955"/>
              </a:lnSpc>
            </a:pPr>
            <a:r>
              <a:rPr sz="1550" b="1" u="sng" spc="-29" dirty="0" smtClean="0">
                <a:latin typeface="Arial"/>
                <a:cs typeface="Arial"/>
              </a:rPr>
              <a:t>n</a:t>
            </a:r>
            <a:r>
              <a:rPr sz="1350" b="1" u="sng" spc="-29" baseline="-12883" dirty="0" smtClean="0">
                <a:latin typeface="Arial"/>
                <a:cs typeface="Arial"/>
              </a:rPr>
              <a:t>1</a:t>
            </a:r>
            <a:r>
              <a:rPr sz="1550" b="1" u="sng" spc="-29" dirty="0" smtClean="0">
                <a:latin typeface="Arial"/>
                <a:cs typeface="Arial"/>
              </a:rPr>
              <a:t>kT</a:t>
            </a:r>
            <a:endParaRPr sz="1550">
              <a:latin typeface="Arial"/>
              <a:cs typeface="Arial"/>
            </a:endParaRPr>
          </a:p>
          <a:p>
            <a:pPr marL="132971" marR="133998" algn="ctr">
              <a:lnSpc>
                <a:spcPct val="95825"/>
              </a:lnSpc>
              <a:spcBef>
                <a:spcPts val="12"/>
              </a:spcBef>
            </a:pPr>
            <a:r>
              <a:rPr sz="1550" b="1" dirty="0" smtClean="0">
                <a:latin typeface="Arial"/>
                <a:cs typeface="Arial"/>
              </a:rPr>
              <a:t>h</a:t>
            </a:r>
            <a:endParaRPr sz="1550">
              <a:latin typeface="Arial"/>
              <a:cs typeface="Aria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2705344" y="5425270"/>
            <a:ext cx="1653873" cy="348364"/>
          </a:xfrm>
          <a:prstGeom prst="rect">
            <a:avLst/>
          </a:prstGeom>
        </p:spPr>
        <p:txBody>
          <a:bodyPr wrap="square" lIns="0" tIns="17081" rIns="0" bIns="0" rtlCol="0">
            <a:noAutofit/>
          </a:bodyPr>
          <a:lstStyle/>
          <a:p>
            <a:pPr marL="12700">
              <a:lnSpc>
                <a:spcPts val="2690"/>
              </a:lnSpc>
            </a:pPr>
            <a:r>
              <a:rPr sz="1550" b="1" spc="0" dirty="0" smtClean="0">
                <a:latin typeface="Arial"/>
                <a:cs typeface="Arial"/>
              </a:rPr>
              <a:t>ex</a:t>
            </a:r>
            <a:r>
              <a:rPr sz="1550" b="1" spc="139" dirty="0" smtClean="0">
                <a:latin typeface="Arial"/>
                <a:cs typeface="Arial"/>
              </a:rPr>
              <a:t>p</a:t>
            </a:r>
            <a:r>
              <a:rPr sz="2325" spc="75" baseline="26331" dirty="0" smtClean="0">
                <a:latin typeface="Symbol"/>
                <a:cs typeface="Symbol"/>
              </a:rPr>
              <a:t>⎡</a:t>
            </a:r>
            <a:r>
              <a:rPr sz="1550" spc="0" dirty="0" smtClean="0">
                <a:latin typeface="Symbol"/>
                <a:cs typeface="Symbol"/>
              </a:rPr>
              <a:t></a:t>
            </a:r>
            <a:r>
              <a:rPr sz="1550" spc="0" dirty="0" smtClean="0">
                <a:latin typeface="Times New Roman"/>
                <a:cs typeface="Times New Roman"/>
              </a:rPr>
              <a:t> </a:t>
            </a:r>
            <a:r>
              <a:rPr sz="2325" b="1" u="sng" spc="0" baseline="29923" dirty="0" smtClean="0">
                <a:latin typeface="Arial"/>
                <a:cs typeface="Arial"/>
              </a:rPr>
              <a:t>  </a:t>
            </a:r>
            <a:r>
              <a:rPr sz="2325" b="1" u="sng" spc="220" baseline="29923" dirty="0" smtClean="0">
                <a:latin typeface="Arial"/>
                <a:cs typeface="Arial"/>
              </a:rPr>
              <a:t> </a:t>
            </a:r>
            <a:r>
              <a:rPr sz="2325" b="1" u="sng" spc="0" baseline="29923" dirty="0" smtClean="0">
                <a:latin typeface="Arial"/>
                <a:cs typeface="Arial"/>
              </a:rPr>
              <a:t>A  </a:t>
            </a:r>
            <a:r>
              <a:rPr sz="2325" b="1" u="sng" spc="64" baseline="29923" dirty="0" smtClean="0">
                <a:latin typeface="Arial"/>
                <a:cs typeface="Arial"/>
              </a:rPr>
              <a:t> </a:t>
            </a:r>
            <a:r>
              <a:rPr sz="2325" b="1" spc="-184" baseline="29923" dirty="0" smtClean="0">
                <a:latin typeface="Arial"/>
                <a:cs typeface="Arial"/>
              </a:rPr>
              <a:t> </a:t>
            </a:r>
            <a:r>
              <a:rPr sz="1550" b="1" spc="4" dirty="0" smtClean="0">
                <a:latin typeface="Arial"/>
                <a:cs typeface="Arial"/>
              </a:rPr>
              <a:t>S</a:t>
            </a:r>
            <a:r>
              <a:rPr sz="1550" b="1" spc="25" dirty="0" smtClean="0">
                <a:latin typeface="Arial"/>
                <a:cs typeface="Arial"/>
              </a:rPr>
              <a:t>(</a:t>
            </a:r>
            <a:r>
              <a:rPr sz="1550" spc="34" dirty="0" smtClean="0">
                <a:latin typeface="Symbol"/>
                <a:cs typeface="Symbol"/>
              </a:rPr>
              <a:t></a:t>
            </a:r>
            <a:r>
              <a:rPr sz="1550" b="1" spc="34" dirty="0" smtClean="0">
                <a:latin typeface="Arial"/>
                <a:cs typeface="Arial"/>
              </a:rPr>
              <a:t>)</a:t>
            </a:r>
            <a:r>
              <a:rPr sz="2325" spc="0" baseline="26331" dirty="0" smtClean="0">
                <a:latin typeface="Symbol"/>
                <a:cs typeface="Symbol"/>
              </a:rPr>
              <a:t>⎤</a:t>
            </a:r>
            <a:endParaRPr sz="1550">
              <a:latin typeface="Symbol"/>
              <a:cs typeface="Symbo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5196318" y="5542071"/>
            <a:ext cx="362293" cy="223596"/>
          </a:xfrm>
          <a:prstGeom prst="rect">
            <a:avLst/>
          </a:prstGeom>
        </p:spPr>
        <p:txBody>
          <a:bodyPr wrap="square" lIns="0" tIns="10858" rIns="0" bIns="0" rtlCol="0">
            <a:noAutofit/>
          </a:bodyPr>
          <a:lstStyle/>
          <a:p>
            <a:pPr marL="12700">
              <a:lnSpc>
                <a:spcPts val="1710"/>
              </a:lnSpc>
            </a:pPr>
            <a:r>
              <a:rPr sz="1550" b="1" spc="6" dirty="0" smtClean="0">
                <a:latin typeface="Arial"/>
                <a:cs typeface="Arial"/>
              </a:rPr>
              <a:t>A </a:t>
            </a:r>
            <a:r>
              <a:rPr sz="1550" spc="0" dirty="0" smtClean="0">
                <a:latin typeface="Symbol"/>
                <a:cs typeface="Symbol"/>
              </a:rPr>
              <a:t></a:t>
            </a:r>
            <a:endParaRPr sz="1550">
              <a:latin typeface="Symbol"/>
              <a:cs typeface="Symbo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2069093" y="5548220"/>
            <a:ext cx="163598" cy="223391"/>
          </a:xfrm>
          <a:prstGeom prst="rect">
            <a:avLst/>
          </a:prstGeom>
        </p:spPr>
        <p:txBody>
          <a:bodyPr wrap="square" lIns="0" tIns="10922" rIns="0" bIns="0" rtlCol="0">
            <a:noAutofit/>
          </a:bodyPr>
          <a:lstStyle/>
          <a:p>
            <a:pPr marL="12700">
              <a:lnSpc>
                <a:spcPts val="1720"/>
              </a:lnSpc>
            </a:pPr>
            <a:r>
              <a:rPr sz="1550" dirty="0" smtClean="0">
                <a:latin typeface="Symbol"/>
                <a:cs typeface="Symbol"/>
              </a:rPr>
              <a:t></a:t>
            </a:r>
            <a:endParaRPr sz="1550">
              <a:latin typeface="Symbol"/>
              <a:cs typeface="Symbo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3064258" y="5622130"/>
            <a:ext cx="130929" cy="223391"/>
          </a:xfrm>
          <a:prstGeom prst="rect">
            <a:avLst/>
          </a:prstGeom>
        </p:spPr>
        <p:txBody>
          <a:bodyPr wrap="square" lIns="0" tIns="10922" rIns="0" bIns="0" rtlCol="0">
            <a:noAutofit/>
          </a:bodyPr>
          <a:lstStyle/>
          <a:p>
            <a:pPr marL="12700">
              <a:lnSpc>
                <a:spcPts val="1720"/>
              </a:lnSpc>
            </a:pPr>
            <a:r>
              <a:rPr sz="1550" dirty="0" smtClean="0">
                <a:latin typeface="Symbol"/>
                <a:cs typeface="Symbol"/>
              </a:rPr>
              <a:t>⎢</a:t>
            </a:r>
            <a:endParaRPr sz="1550">
              <a:latin typeface="Symbol"/>
              <a:cs typeface="Symbo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4209542" y="5622111"/>
            <a:ext cx="130929" cy="223391"/>
          </a:xfrm>
          <a:prstGeom prst="rect">
            <a:avLst/>
          </a:prstGeom>
        </p:spPr>
        <p:txBody>
          <a:bodyPr wrap="square" lIns="0" tIns="10922" rIns="0" bIns="0" rtlCol="0">
            <a:noAutofit/>
          </a:bodyPr>
          <a:lstStyle/>
          <a:p>
            <a:pPr marL="12700">
              <a:lnSpc>
                <a:spcPts val="1720"/>
              </a:lnSpc>
            </a:pPr>
            <a:r>
              <a:rPr sz="1550" dirty="0" smtClean="0">
                <a:latin typeface="Symbol"/>
                <a:cs typeface="Symbol"/>
              </a:rPr>
              <a:t>⎥</a:t>
            </a:r>
            <a:endParaRPr sz="1550">
              <a:latin typeface="Symbol"/>
              <a:cs typeface="Symbo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3710432" y="5676527"/>
            <a:ext cx="106956" cy="140893"/>
          </a:xfrm>
          <a:prstGeom prst="rect">
            <a:avLst/>
          </a:prstGeom>
        </p:spPr>
        <p:txBody>
          <a:bodyPr wrap="square" lIns="0" tIns="6540" rIns="0" bIns="0" rtlCol="0">
            <a:noAutofit/>
          </a:bodyPr>
          <a:lstStyle/>
          <a:p>
            <a:pPr marL="12700">
              <a:lnSpc>
                <a:spcPts val="1030"/>
              </a:lnSpc>
            </a:pPr>
            <a:r>
              <a:rPr sz="900" b="1" spc="4" dirty="0" smtClean="0">
                <a:latin typeface="Arial"/>
                <a:cs typeface="Arial"/>
              </a:rPr>
              <a:t>2</a:t>
            </a:r>
            <a:endParaRPr sz="9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5751820" y="5694205"/>
            <a:ext cx="507242" cy="221579"/>
          </a:xfrm>
          <a:prstGeom prst="rect">
            <a:avLst/>
          </a:prstGeom>
        </p:spPr>
        <p:txBody>
          <a:bodyPr wrap="square" lIns="0" tIns="10668" rIns="0" bIns="0" rtlCol="0">
            <a:noAutofit/>
          </a:bodyPr>
          <a:lstStyle/>
          <a:p>
            <a:pPr marL="12700">
              <a:lnSpc>
                <a:spcPts val="1680"/>
              </a:lnSpc>
            </a:pPr>
            <a:r>
              <a:rPr sz="1550" b="1" spc="-11" dirty="0" smtClean="0">
                <a:latin typeface="Arial"/>
                <a:cs typeface="Arial"/>
              </a:rPr>
              <a:t>3LkT</a:t>
            </a:r>
            <a:endParaRPr sz="155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3309615" y="5696813"/>
            <a:ext cx="452040" cy="225413"/>
          </a:xfrm>
          <a:prstGeom prst="rect">
            <a:avLst/>
          </a:prstGeom>
        </p:spPr>
        <p:txBody>
          <a:bodyPr wrap="square" lIns="0" tIns="10922" rIns="0" bIns="0" rtlCol="0">
            <a:noAutofit/>
          </a:bodyPr>
          <a:lstStyle/>
          <a:p>
            <a:pPr marL="12700">
              <a:lnSpc>
                <a:spcPts val="1720"/>
              </a:lnSpc>
            </a:pPr>
            <a:r>
              <a:rPr sz="1550" b="1" spc="50" dirty="0" smtClean="0">
                <a:latin typeface="Arial"/>
                <a:cs typeface="Arial"/>
              </a:rPr>
              <a:t>(</a:t>
            </a:r>
            <a:r>
              <a:rPr sz="1550" spc="44" dirty="0" smtClean="0">
                <a:latin typeface="Symbol"/>
                <a:cs typeface="Symbol"/>
              </a:rPr>
              <a:t>Δ</a:t>
            </a:r>
            <a:r>
              <a:rPr sz="1550" b="1" spc="84" dirty="0" smtClean="0">
                <a:latin typeface="Arial"/>
                <a:cs typeface="Arial"/>
              </a:rPr>
              <a:t>T</a:t>
            </a:r>
            <a:r>
              <a:rPr sz="1550" b="1" spc="0" dirty="0" smtClean="0">
                <a:latin typeface="Arial"/>
                <a:cs typeface="Arial"/>
              </a:rPr>
              <a:t>)</a:t>
            </a:r>
            <a:endParaRPr sz="155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064258" y="5729581"/>
            <a:ext cx="130929" cy="223391"/>
          </a:xfrm>
          <a:prstGeom prst="rect">
            <a:avLst/>
          </a:prstGeom>
        </p:spPr>
        <p:txBody>
          <a:bodyPr wrap="square" lIns="0" tIns="10922" rIns="0" bIns="0" rtlCol="0">
            <a:noAutofit/>
          </a:bodyPr>
          <a:lstStyle/>
          <a:p>
            <a:pPr marL="12700">
              <a:lnSpc>
                <a:spcPts val="1720"/>
              </a:lnSpc>
            </a:pPr>
            <a:r>
              <a:rPr sz="1550" dirty="0" smtClean="0">
                <a:latin typeface="Symbol"/>
                <a:cs typeface="Symbol"/>
              </a:rPr>
              <a:t>⎣</a:t>
            </a:r>
            <a:endParaRPr sz="1550">
              <a:latin typeface="Symbol"/>
              <a:cs typeface="Symbo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209542" y="5729561"/>
            <a:ext cx="130929" cy="223391"/>
          </a:xfrm>
          <a:prstGeom prst="rect">
            <a:avLst/>
          </a:prstGeom>
        </p:spPr>
        <p:txBody>
          <a:bodyPr wrap="square" lIns="0" tIns="10922" rIns="0" bIns="0" rtlCol="0">
            <a:noAutofit/>
          </a:bodyPr>
          <a:lstStyle/>
          <a:p>
            <a:pPr marL="12700">
              <a:lnSpc>
                <a:spcPts val="1720"/>
              </a:lnSpc>
            </a:pPr>
            <a:r>
              <a:rPr sz="1550" dirty="0" smtClean="0">
                <a:latin typeface="Symbol"/>
                <a:cs typeface="Symbol"/>
              </a:rPr>
              <a:t>⎦</a:t>
            </a:r>
            <a:endParaRPr sz="1550">
              <a:latin typeface="Symbol"/>
              <a:cs typeface="Symbo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863594" y="7649816"/>
            <a:ext cx="3359511" cy="447545"/>
          </a:xfrm>
          <a:prstGeom prst="rect">
            <a:avLst/>
          </a:prstGeom>
        </p:spPr>
        <p:txBody>
          <a:bodyPr wrap="square" lIns="0" tIns="10445" rIns="0" bIns="0" rtlCol="0">
            <a:noAutofit/>
          </a:bodyPr>
          <a:lstStyle/>
          <a:p>
            <a:pPr marL="12700">
              <a:lnSpc>
                <a:spcPts val="1645"/>
              </a:lnSpc>
            </a:pPr>
            <a:r>
              <a:rPr sz="1500" spc="-1" dirty="0" smtClean="0">
                <a:latin typeface="Arial"/>
                <a:cs typeface="Arial"/>
              </a:rPr>
              <a:t>Heterogeneous nucleation needs small</a:t>
            </a:r>
            <a:endParaRPr sz="1500">
              <a:latin typeface="Arial"/>
              <a:cs typeface="Arial"/>
            </a:endParaRPr>
          </a:p>
          <a:p>
            <a:pPr marL="12700" marR="28803">
              <a:lnSpc>
                <a:spcPct val="95825"/>
              </a:lnSpc>
              <a:spcBef>
                <a:spcPts val="2"/>
              </a:spcBef>
            </a:pPr>
            <a:r>
              <a:rPr sz="1500" spc="0" dirty="0" smtClean="0">
                <a:latin typeface="Arial"/>
                <a:cs typeface="Arial"/>
              </a:rPr>
              <a:t>supercooling to stimulate.</a:t>
            </a:r>
            <a:endParaRPr sz="15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863594" y="8340188"/>
            <a:ext cx="3061594" cy="448313"/>
          </a:xfrm>
          <a:prstGeom prst="rect">
            <a:avLst/>
          </a:prstGeom>
        </p:spPr>
        <p:txBody>
          <a:bodyPr wrap="square" lIns="0" tIns="10445" rIns="0" bIns="0" rtlCol="0">
            <a:noAutofit/>
          </a:bodyPr>
          <a:lstStyle/>
          <a:p>
            <a:pPr marL="12700">
              <a:lnSpc>
                <a:spcPts val="1645"/>
              </a:lnSpc>
            </a:pPr>
            <a:r>
              <a:rPr sz="1500" spc="-1" dirty="0" smtClean="0">
                <a:latin typeface="Arial"/>
                <a:cs typeface="Arial"/>
              </a:rPr>
              <a:t>The smaller the wetting angle is the</a:t>
            </a:r>
            <a:endParaRPr sz="1500">
              <a:latin typeface="Arial"/>
              <a:cs typeface="Arial"/>
            </a:endParaRPr>
          </a:p>
          <a:p>
            <a:pPr marL="12700" marR="28803">
              <a:lnSpc>
                <a:spcPct val="95825"/>
              </a:lnSpc>
              <a:spcBef>
                <a:spcPts val="7"/>
              </a:spcBef>
            </a:pPr>
            <a:r>
              <a:rPr sz="1500" spc="-1" dirty="0" smtClean="0">
                <a:latin typeface="Arial"/>
                <a:cs typeface="Arial"/>
              </a:rPr>
              <a:t>smaller supercooling needed.</a:t>
            </a:r>
            <a:endParaRPr sz="15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662682" y="10077542"/>
            <a:ext cx="2256008" cy="217423"/>
          </a:xfrm>
          <a:prstGeom prst="rect">
            <a:avLst/>
          </a:prstGeom>
        </p:spPr>
        <p:txBody>
          <a:bodyPr wrap="square" lIns="0" tIns="10541" rIns="0" bIns="0" rtlCol="0">
            <a:noAutofit/>
          </a:bodyPr>
          <a:lstStyle/>
          <a:p>
            <a:pPr marL="12700">
              <a:lnSpc>
                <a:spcPts val="1660"/>
              </a:lnSpc>
            </a:pPr>
            <a:r>
              <a:rPr sz="1500" spc="58" dirty="0" smtClean="0">
                <a:latin typeface="Times New Roman"/>
                <a:cs typeface="Times New Roman"/>
              </a:rPr>
              <a:t>Solidification of materials</a:t>
            </a:r>
            <a:endParaRPr sz="15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781519" y="10077542"/>
            <a:ext cx="265545" cy="217423"/>
          </a:xfrm>
          <a:prstGeom prst="rect">
            <a:avLst/>
          </a:prstGeom>
        </p:spPr>
        <p:txBody>
          <a:bodyPr wrap="square" lIns="0" tIns="10541" rIns="0" bIns="0" rtlCol="0">
            <a:noAutofit/>
          </a:bodyPr>
          <a:lstStyle/>
          <a:p>
            <a:pPr marL="12700">
              <a:lnSpc>
                <a:spcPts val="1660"/>
              </a:lnSpc>
            </a:pPr>
            <a:r>
              <a:rPr lang="en-US" sz="1500" spc="75" dirty="0" smtClean="0">
                <a:latin typeface="Times New Roman"/>
                <a:cs typeface="Times New Roman"/>
              </a:rPr>
              <a:t>4</a:t>
            </a:r>
            <a:endParaRPr sz="1500" dirty="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80416" y="1071372"/>
            <a:ext cx="6917435" cy="78485"/>
          </a:xfrm>
          <a:prstGeom prst="rect">
            <a:avLst/>
          </a:prstGeom>
        </p:spPr>
        <p:txBody>
          <a:bodyPr wrap="square" lIns="0" tIns="2285" rIns="0" bIns="0" rtlCol="0">
            <a:noAutofit/>
          </a:bodyPr>
          <a:lstStyle/>
          <a:p>
            <a:pPr marL="25400">
              <a:lnSpc>
                <a:spcPts val="600"/>
              </a:lnSpc>
            </a:pPr>
            <a:endParaRPr sz="600"/>
          </a:p>
        </p:txBody>
      </p:sp>
      <p:sp>
        <p:nvSpPr>
          <p:cNvPr id="4" name="object 4"/>
          <p:cNvSpPr txBox="1"/>
          <p:nvPr/>
        </p:nvSpPr>
        <p:spPr>
          <a:xfrm>
            <a:off x="4053840" y="2364990"/>
            <a:ext cx="284988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" name="object 3"/>
          <p:cNvSpPr txBox="1"/>
          <p:nvPr/>
        </p:nvSpPr>
        <p:spPr>
          <a:xfrm>
            <a:off x="3323082" y="5458705"/>
            <a:ext cx="172970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" name="object 2"/>
          <p:cNvSpPr txBox="1"/>
          <p:nvPr/>
        </p:nvSpPr>
        <p:spPr>
          <a:xfrm>
            <a:off x="3639036" y="5458705"/>
            <a:ext cx="172487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object 24"/>
          <p:cNvSpPr txBox="1"/>
          <p:nvPr/>
        </p:nvSpPr>
        <p:spPr>
          <a:xfrm>
            <a:off x="76200" y="3486827"/>
            <a:ext cx="7402068" cy="1265004"/>
          </a:xfrm>
          <a:prstGeom prst="rect">
            <a:avLst/>
          </a:prstGeom>
        </p:spPr>
        <p:txBody>
          <a:bodyPr wrap="square" lIns="0" tIns="9429" rIns="0" bIns="0" rtlCol="0">
            <a:noAutofit/>
          </a:bodyPr>
          <a:lstStyle/>
          <a:p>
            <a:pPr marL="713232">
              <a:lnSpc>
                <a:spcPts val="1485"/>
              </a:lnSpc>
            </a:pPr>
            <a:r>
              <a:rPr sz="1500" dirty="0" smtClean="0">
                <a:latin typeface="Wingdings"/>
                <a:cs typeface="Wingdings"/>
              </a:rPr>
              <a:t></a:t>
            </a:r>
            <a:endParaRPr sz="1500">
              <a:latin typeface="Wingdings"/>
              <a:cs typeface="Wingdings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280416" y="1071372"/>
            <a:ext cx="6917435" cy="78485"/>
          </a:xfrm>
          <a:custGeom>
            <a:avLst/>
            <a:gdLst/>
            <a:ahLst/>
            <a:cxnLst/>
            <a:rect l="l" t="t" r="r" b="b"/>
            <a:pathLst>
              <a:path w="6917435" h="78485">
                <a:moveTo>
                  <a:pt x="0" y="78485"/>
                </a:moveTo>
                <a:lnTo>
                  <a:pt x="6917435" y="78485"/>
                </a:lnTo>
                <a:lnTo>
                  <a:pt x="6917435" y="0"/>
                </a:lnTo>
                <a:lnTo>
                  <a:pt x="0" y="0"/>
                </a:lnTo>
                <a:lnTo>
                  <a:pt x="0" y="78485"/>
                </a:lnTo>
                <a:close/>
              </a:path>
            </a:pathLst>
          </a:custGeom>
          <a:solidFill>
            <a:srgbClr val="00FF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76200" y="2375916"/>
            <a:ext cx="7402068" cy="1187957"/>
          </a:xfrm>
          <a:custGeom>
            <a:avLst/>
            <a:gdLst/>
            <a:ahLst/>
            <a:cxnLst/>
            <a:rect l="l" t="t" r="r" b="b"/>
            <a:pathLst>
              <a:path w="7402068" h="1187957">
                <a:moveTo>
                  <a:pt x="0" y="1187957"/>
                </a:moveTo>
                <a:lnTo>
                  <a:pt x="7402068" y="1187957"/>
                </a:lnTo>
                <a:lnTo>
                  <a:pt x="7402068" y="0"/>
                </a:lnTo>
                <a:lnTo>
                  <a:pt x="0" y="0"/>
                </a:lnTo>
                <a:lnTo>
                  <a:pt x="0" y="1187957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76200" y="3563874"/>
            <a:ext cx="7402068" cy="1187958"/>
          </a:xfrm>
          <a:custGeom>
            <a:avLst/>
            <a:gdLst/>
            <a:ahLst/>
            <a:cxnLst/>
            <a:rect l="l" t="t" r="r" b="b"/>
            <a:pathLst>
              <a:path w="7402068" h="1187958">
                <a:moveTo>
                  <a:pt x="0" y="1187958"/>
                </a:moveTo>
                <a:lnTo>
                  <a:pt x="7402068" y="1187958"/>
                </a:lnTo>
                <a:lnTo>
                  <a:pt x="7402068" y="0"/>
                </a:lnTo>
                <a:lnTo>
                  <a:pt x="0" y="0"/>
                </a:lnTo>
                <a:lnTo>
                  <a:pt x="0" y="1187958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1574291" y="4575043"/>
            <a:ext cx="3668267" cy="136778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76200" y="8315706"/>
            <a:ext cx="7402068" cy="1187958"/>
          </a:xfrm>
          <a:custGeom>
            <a:avLst/>
            <a:gdLst/>
            <a:ahLst/>
            <a:cxnLst/>
            <a:rect l="l" t="t" r="r" b="b"/>
            <a:pathLst>
              <a:path w="7402068" h="1187957">
                <a:moveTo>
                  <a:pt x="7402068" y="1187958"/>
                </a:moveTo>
                <a:lnTo>
                  <a:pt x="7402068" y="0"/>
                </a:lnTo>
                <a:lnTo>
                  <a:pt x="0" y="0"/>
                </a:lnTo>
                <a:lnTo>
                  <a:pt x="0" y="1187958"/>
                </a:lnTo>
                <a:lnTo>
                  <a:pt x="7402068" y="1187958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object 18"/>
          <p:cNvSpPr txBox="1"/>
          <p:nvPr/>
        </p:nvSpPr>
        <p:spPr>
          <a:xfrm>
            <a:off x="1768094" y="522437"/>
            <a:ext cx="4056269" cy="299720"/>
          </a:xfrm>
          <a:prstGeom prst="rect">
            <a:avLst/>
          </a:prstGeom>
        </p:spPr>
        <p:txBody>
          <a:bodyPr wrap="square" lIns="0" tIns="14636" rIns="0" bIns="0" rtlCol="0">
            <a:noAutofit/>
          </a:bodyPr>
          <a:lstStyle/>
          <a:p>
            <a:pPr marL="12700">
              <a:lnSpc>
                <a:spcPts val="2305"/>
              </a:lnSpc>
            </a:pPr>
            <a:r>
              <a:rPr sz="2150" b="1" dirty="0" smtClean="0">
                <a:latin typeface="Arial"/>
                <a:cs typeface="Arial"/>
              </a:rPr>
              <a:t>Heterogeneous Nucleation (IV)</a:t>
            </a:r>
            <a:endParaRPr sz="215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405638" y="1425038"/>
            <a:ext cx="4101170" cy="217424"/>
          </a:xfrm>
          <a:prstGeom prst="rect">
            <a:avLst/>
          </a:prstGeom>
        </p:spPr>
        <p:txBody>
          <a:bodyPr wrap="square" lIns="0" tIns="10445" rIns="0" bIns="0" rtlCol="0">
            <a:noAutofit/>
          </a:bodyPr>
          <a:lstStyle/>
          <a:p>
            <a:pPr marL="12700">
              <a:lnSpc>
                <a:spcPts val="1645"/>
              </a:lnSpc>
            </a:pPr>
            <a:r>
              <a:rPr sz="1500" b="1" spc="-1" dirty="0" smtClean="0">
                <a:latin typeface="Arial"/>
                <a:cs typeface="Arial"/>
              </a:rPr>
              <a:t>Factors Affecting Heterogeneous Nucleation</a:t>
            </a:r>
            <a:endParaRPr sz="150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564134" y="1909201"/>
            <a:ext cx="6610038" cy="539456"/>
          </a:xfrm>
          <a:prstGeom prst="rect">
            <a:avLst/>
          </a:prstGeom>
        </p:spPr>
        <p:txBody>
          <a:bodyPr wrap="square" lIns="0" tIns="10604" rIns="0" bIns="0" rtlCol="0">
            <a:noAutofit/>
          </a:bodyPr>
          <a:lstStyle/>
          <a:p>
            <a:pPr marL="12700" marR="29101">
              <a:lnSpc>
                <a:spcPts val="1670"/>
              </a:lnSpc>
            </a:pPr>
            <a:r>
              <a:rPr sz="1500" spc="-1" dirty="0" smtClean="0">
                <a:latin typeface="Arial"/>
                <a:cs typeface="Arial"/>
              </a:rPr>
              <a:t>(1) Wetting angle (</a:t>
            </a:r>
            <a:r>
              <a:rPr sz="1500" spc="4" dirty="0" smtClean="0">
                <a:latin typeface="Symbol"/>
                <a:cs typeface="Symbol"/>
              </a:rPr>
              <a:t></a:t>
            </a:r>
            <a:r>
              <a:rPr sz="1500" spc="-1" dirty="0" smtClean="0">
                <a:latin typeface="Arial"/>
                <a:cs typeface="Arial"/>
              </a:rPr>
              <a:t>)</a:t>
            </a:r>
            <a:endParaRPr sz="1500">
              <a:latin typeface="Arial"/>
              <a:cs typeface="Arial"/>
            </a:endParaRPr>
          </a:p>
          <a:p>
            <a:pPr marL="224535">
              <a:lnSpc>
                <a:spcPct val="102091"/>
              </a:lnSpc>
              <a:spcBef>
                <a:spcPts val="598"/>
              </a:spcBef>
            </a:pPr>
            <a:r>
              <a:rPr sz="1500" spc="-2" dirty="0" smtClean="0">
                <a:latin typeface="Arial"/>
                <a:cs typeface="Arial"/>
              </a:rPr>
              <a:t>In heterogeneous nucleation, the smaller wetting angle (</a:t>
            </a:r>
            <a:r>
              <a:rPr sz="1500" spc="0" dirty="0" smtClean="0">
                <a:latin typeface="Symbol"/>
                <a:cs typeface="Symbol"/>
              </a:rPr>
              <a:t></a:t>
            </a:r>
            <a:r>
              <a:rPr sz="1500" spc="-2" dirty="0" smtClean="0">
                <a:latin typeface="Arial"/>
                <a:cs typeface="Arial"/>
              </a:rPr>
              <a:t>), the smaller </a:t>
            </a:r>
            <a:r>
              <a:rPr sz="1500" spc="0" dirty="0" smtClean="0">
                <a:latin typeface="Symbol"/>
                <a:cs typeface="Symbol"/>
              </a:rPr>
              <a:t>Δ</a:t>
            </a:r>
            <a:r>
              <a:rPr sz="1500" spc="-2" dirty="0" smtClean="0">
                <a:latin typeface="Arial"/>
                <a:cs typeface="Arial"/>
              </a:rPr>
              <a:t>G*</a:t>
            </a:r>
            <a:endParaRPr sz="150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775972" y="2507076"/>
            <a:ext cx="5631941" cy="562606"/>
          </a:xfrm>
          <a:prstGeom prst="rect">
            <a:avLst/>
          </a:prstGeom>
        </p:spPr>
        <p:txBody>
          <a:bodyPr wrap="square" lIns="0" tIns="10445" rIns="0" bIns="0" rtlCol="0">
            <a:noAutofit/>
          </a:bodyPr>
          <a:lstStyle/>
          <a:p>
            <a:pPr marL="12700" marR="29101">
              <a:lnSpc>
                <a:spcPts val="1645"/>
              </a:lnSpc>
            </a:pPr>
            <a:r>
              <a:rPr sz="1500" spc="-1" dirty="0" smtClean="0">
                <a:latin typeface="Arial"/>
                <a:cs typeface="Arial"/>
              </a:rPr>
              <a:t>and therefore the nucleation is easier.</a:t>
            </a:r>
            <a:endParaRPr sz="1500">
              <a:latin typeface="Arial"/>
              <a:cs typeface="Arial"/>
            </a:endParaRPr>
          </a:p>
          <a:p>
            <a:pPr marL="12700">
              <a:lnSpc>
                <a:spcPct val="102091"/>
              </a:lnSpc>
              <a:spcBef>
                <a:spcPts val="809"/>
              </a:spcBef>
            </a:pPr>
            <a:r>
              <a:rPr sz="1500" spc="4" dirty="0" smtClean="0">
                <a:latin typeface="Arial"/>
                <a:cs typeface="Arial"/>
              </a:rPr>
              <a:t>Low value of </a:t>
            </a:r>
            <a:r>
              <a:rPr sz="1500" spc="0" dirty="0" smtClean="0">
                <a:latin typeface="Symbol"/>
                <a:cs typeface="Symbol"/>
              </a:rPr>
              <a:t></a:t>
            </a:r>
            <a:r>
              <a:rPr sz="1500" spc="0" dirty="0" smtClean="0">
                <a:latin typeface="Times New Roman"/>
                <a:cs typeface="Times New Roman"/>
              </a:rPr>
              <a:t> </a:t>
            </a:r>
            <a:r>
              <a:rPr sz="1500" spc="4" dirty="0" smtClean="0">
                <a:latin typeface="Arial"/>
                <a:cs typeface="Arial"/>
              </a:rPr>
              <a:t>are favored by a low-energy interface between the</a:t>
            </a:r>
            <a:endParaRPr sz="15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4118864" y="3090812"/>
            <a:ext cx="854856" cy="260108"/>
          </a:xfrm>
          <a:prstGeom prst="rect">
            <a:avLst/>
          </a:prstGeom>
        </p:spPr>
        <p:txBody>
          <a:bodyPr wrap="square" lIns="0" tIns="12477" rIns="0" bIns="0" rtlCol="0">
            <a:noAutofit/>
          </a:bodyPr>
          <a:lstStyle/>
          <a:p>
            <a:pPr marL="12700">
              <a:lnSpc>
                <a:spcPts val="1964"/>
              </a:lnSpc>
            </a:pPr>
            <a:r>
              <a:rPr sz="1550" spc="139" dirty="0" smtClean="0">
                <a:latin typeface="Symbol"/>
                <a:cs typeface="Symbol"/>
              </a:rPr>
              <a:t></a:t>
            </a:r>
            <a:r>
              <a:rPr sz="1350" b="1" spc="0" baseline="-12883" dirty="0" smtClean="0">
                <a:latin typeface="Arial"/>
                <a:cs typeface="Arial"/>
              </a:rPr>
              <a:t>ML      </a:t>
            </a:r>
            <a:r>
              <a:rPr sz="1350" b="1" spc="238" baseline="-12883" dirty="0" smtClean="0">
                <a:latin typeface="Arial"/>
                <a:cs typeface="Arial"/>
              </a:rPr>
              <a:t> </a:t>
            </a:r>
            <a:r>
              <a:rPr sz="1550" spc="5" dirty="0" smtClean="0">
                <a:latin typeface="Symbol"/>
                <a:cs typeface="Symbol"/>
              </a:rPr>
              <a:t></a:t>
            </a:r>
            <a:r>
              <a:rPr sz="1550" spc="-214" dirty="0" smtClean="0">
                <a:latin typeface="Times New Roman"/>
                <a:cs typeface="Times New Roman"/>
              </a:rPr>
              <a:t> </a:t>
            </a:r>
            <a:r>
              <a:rPr sz="1350" b="1" spc="5" baseline="-12883" dirty="0" smtClean="0">
                <a:latin typeface="Arial"/>
                <a:cs typeface="Arial"/>
              </a:rPr>
              <a:t>SM</a:t>
            </a:r>
            <a:endParaRPr sz="9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4462526" y="3090812"/>
            <a:ext cx="164190" cy="224240"/>
          </a:xfrm>
          <a:prstGeom prst="rect">
            <a:avLst/>
          </a:prstGeom>
        </p:spPr>
        <p:txBody>
          <a:bodyPr wrap="square" lIns="0" tIns="10953" rIns="0" bIns="0" rtlCol="0">
            <a:noAutofit/>
          </a:bodyPr>
          <a:lstStyle/>
          <a:p>
            <a:pPr marL="12700">
              <a:lnSpc>
                <a:spcPts val="1725"/>
              </a:lnSpc>
            </a:pPr>
            <a:r>
              <a:rPr sz="1550" spc="7" dirty="0" smtClean="0">
                <a:latin typeface="Symbol"/>
                <a:cs typeface="Symbol"/>
              </a:rPr>
              <a:t></a:t>
            </a:r>
            <a:endParaRPr sz="1550">
              <a:latin typeface="Symbol"/>
              <a:cs typeface="Symbo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4974590" y="3090812"/>
            <a:ext cx="996107" cy="260108"/>
          </a:xfrm>
          <a:prstGeom prst="rect">
            <a:avLst/>
          </a:prstGeom>
        </p:spPr>
        <p:txBody>
          <a:bodyPr wrap="square" lIns="0" tIns="12541" rIns="0" bIns="0" rtlCol="0">
            <a:noAutofit/>
          </a:bodyPr>
          <a:lstStyle/>
          <a:p>
            <a:pPr marL="12700">
              <a:lnSpc>
                <a:spcPts val="1975"/>
              </a:lnSpc>
            </a:pPr>
            <a:r>
              <a:rPr sz="1550" spc="4" dirty="0" smtClean="0">
                <a:latin typeface="Symbol"/>
                <a:cs typeface="Symbol"/>
              </a:rPr>
              <a:t></a:t>
            </a:r>
            <a:r>
              <a:rPr sz="1550" spc="-83" dirty="0" smtClean="0">
                <a:latin typeface="Times New Roman"/>
                <a:cs typeface="Times New Roman"/>
              </a:rPr>
              <a:t> </a:t>
            </a:r>
            <a:r>
              <a:rPr sz="1550" spc="4" dirty="0" smtClean="0">
                <a:latin typeface="Symbol"/>
                <a:cs typeface="Symbol"/>
              </a:rPr>
              <a:t></a:t>
            </a:r>
            <a:r>
              <a:rPr sz="1550" spc="-83" dirty="0" smtClean="0">
                <a:latin typeface="Times New Roman"/>
                <a:cs typeface="Times New Roman"/>
              </a:rPr>
              <a:t> </a:t>
            </a:r>
            <a:r>
              <a:rPr sz="1350" b="1" spc="-7" baseline="-12883" dirty="0" smtClean="0">
                <a:latin typeface="Arial"/>
                <a:cs typeface="Arial"/>
              </a:rPr>
              <a:t>SL </a:t>
            </a:r>
            <a:r>
              <a:rPr sz="1550" b="1" spc="-7" dirty="0" smtClean="0">
                <a:latin typeface="Arial"/>
                <a:cs typeface="Arial"/>
              </a:rPr>
              <a:t>cos </a:t>
            </a:r>
            <a:r>
              <a:rPr sz="1550" spc="4" dirty="0" smtClean="0">
                <a:latin typeface="Symbol"/>
                <a:cs typeface="Symbol"/>
              </a:rPr>
              <a:t></a:t>
            </a:r>
            <a:endParaRPr sz="1550">
              <a:latin typeface="Symbol"/>
              <a:cs typeface="Symbo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775991" y="3126885"/>
            <a:ext cx="3250781" cy="254511"/>
          </a:xfrm>
          <a:prstGeom prst="rect">
            <a:avLst/>
          </a:prstGeom>
        </p:spPr>
        <p:txBody>
          <a:bodyPr wrap="square" lIns="0" tIns="12096" rIns="0" bIns="0" rtlCol="0">
            <a:noAutofit/>
          </a:bodyPr>
          <a:lstStyle/>
          <a:p>
            <a:pPr marL="12700">
              <a:lnSpc>
                <a:spcPts val="1905"/>
              </a:lnSpc>
            </a:pPr>
            <a:r>
              <a:rPr sz="2250" spc="10" baseline="7730" dirty="0" smtClean="0">
                <a:latin typeface="Arial"/>
                <a:cs typeface="Arial"/>
              </a:rPr>
              <a:t>inoculation and solid nucleus (</a:t>
            </a:r>
            <a:r>
              <a:rPr sz="1500" spc="9" dirty="0" smtClean="0">
                <a:latin typeface="Symbol"/>
                <a:cs typeface="Symbol"/>
              </a:rPr>
              <a:t></a:t>
            </a:r>
            <a:r>
              <a:rPr sz="1500" b="1" spc="10" baseline="-11595" dirty="0" smtClean="0">
                <a:latin typeface="Arial"/>
                <a:cs typeface="Arial"/>
              </a:rPr>
              <a:t>SM</a:t>
            </a:r>
            <a:r>
              <a:rPr sz="2250" spc="10" baseline="7730" dirty="0" smtClean="0">
                <a:latin typeface="Arial"/>
                <a:cs typeface="Arial"/>
              </a:rPr>
              <a:t>) </a:t>
            </a:r>
            <a:r>
              <a:rPr sz="2250" spc="0" baseline="8297" dirty="0" smtClean="0">
                <a:latin typeface="Wingdings"/>
                <a:cs typeface="Wingdings"/>
              </a:rPr>
              <a:t></a:t>
            </a:r>
            <a:endParaRPr sz="1500">
              <a:latin typeface="Wingdings"/>
              <a:cs typeface="Wingdings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775964" y="3474056"/>
            <a:ext cx="6273173" cy="494034"/>
          </a:xfrm>
          <a:prstGeom prst="rect">
            <a:avLst/>
          </a:prstGeom>
        </p:spPr>
        <p:txBody>
          <a:bodyPr wrap="square" lIns="0" tIns="10445" rIns="0" bIns="0" rtlCol="0">
            <a:noAutofit/>
          </a:bodyPr>
          <a:lstStyle/>
          <a:p>
            <a:pPr marL="13467" marR="28803">
              <a:lnSpc>
                <a:spcPts val="1645"/>
              </a:lnSpc>
            </a:pPr>
            <a:r>
              <a:rPr sz="1500" dirty="0" smtClean="0">
                <a:latin typeface="Wingdings"/>
                <a:cs typeface="Wingdings"/>
              </a:rPr>
              <a:t></a:t>
            </a:r>
            <a:r>
              <a:rPr sz="1500" spc="44" dirty="0" smtClean="0">
                <a:latin typeface="Times New Roman"/>
                <a:cs typeface="Times New Roman"/>
              </a:rPr>
              <a:t> </a:t>
            </a:r>
            <a:r>
              <a:rPr sz="1500" spc="-1" dirty="0" smtClean="0">
                <a:latin typeface="Arial"/>
                <a:cs typeface="Arial"/>
              </a:rPr>
              <a:t>good lattice mismatching between particles and solid (coherent</a:t>
            </a:r>
            <a:endParaRPr sz="1500">
              <a:latin typeface="Arial"/>
              <a:cs typeface="Arial"/>
            </a:endParaRPr>
          </a:p>
          <a:p>
            <a:pPr marL="12700">
              <a:lnSpc>
                <a:spcPct val="95825"/>
              </a:lnSpc>
              <a:spcBef>
                <a:spcPts val="367"/>
              </a:spcBef>
            </a:pPr>
            <a:r>
              <a:rPr sz="1500" spc="-1" dirty="0" smtClean="0">
                <a:latin typeface="Arial"/>
                <a:cs typeface="Arial"/>
              </a:rPr>
              <a:t>interface), chemical effects as well as surface segregation and roughness</a:t>
            </a:r>
            <a:endParaRPr sz="15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64123" y="4303119"/>
            <a:ext cx="3168882" cy="217424"/>
          </a:xfrm>
          <a:prstGeom prst="rect">
            <a:avLst/>
          </a:prstGeom>
        </p:spPr>
        <p:txBody>
          <a:bodyPr wrap="square" lIns="0" tIns="10445" rIns="0" bIns="0" rtlCol="0">
            <a:noAutofit/>
          </a:bodyPr>
          <a:lstStyle/>
          <a:p>
            <a:pPr marL="12700">
              <a:lnSpc>
                <a:spcPts val="1645"/>
              </a:lnSpc>
            </a:pPr>
            <a:r>
              <a:rPr sz="1500" spc="-1" dirty="0" smtClean="0">
                <a:latin typeface="Arial"/>
                <a:cs typeface="Arial"/>
              </a:rPr>
              <a:t>(2) Surface roughness and geometry</a:t>
            </a:r>
            <a:endParaRPr sz="15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775950" y="6029804"/>
            <a:ext cx="6197097" cy="1115827"/>
          </a:xfrm>
          <a:prstGeom prst="rect">
            <a:avLst/>
          </a:prstGeom>
        </p:spPr>
        <p:txBody>
          <a:bodyPr wrap="square" lIns="0" tIns="10445" rIns="0" bIns="0" rtlCol="0">
            <a:noAutofit/>
          </a:bodyPr>
          <a:lstStyle/>
          <a:p>
            <a:pPr marL="12719" marR="28804">
              <a:lnSpc>
                <a:spcPts val="1645"/>
              </a:lnSpc>
            </a:pPr>
            <a:r>
              <a:rPr sz="1500" spc="-1" dirty="0" smtClean="0">
                <a:latin typeface="Arial"/>
                <a:cs typeface="Arial"/>
              </a:rPr>
              <a:t>If a nucleus forms at the root of a crack, the critical volume can be very</a:t>
            </a:r>
            <a:endParaRPr sz="1500">
              <a:latin typeface="Arial"/>
              <a:cs typeface="Arial"/>
            </a:endParaRPr>
          </a:p>
          <a:p>
            <a:pPr marL="12700" marR="50522" indent="19">
              <a:lnSpc>
                <a:spcPts val="1766"/>
              </a:lnSpc>
              <a:spcBef>
                <a:spcPts val="367"/>
              </a:spcBef>
            </a:pPr>
            <a:r>
              <a:rPr sz="1500" spc="0" dirty="0" smtClean="0">
                <a:latin typeface="Arial"/>
                <a:cs typeface="Arial"/>
              </a:rPr>
              <a:t>small even if the wetting angle is quite large.  </a:t>
            </a:r>
            <a:r>
              <a:rPr sz="1500" spc="0" dirty="0" smtClean="0">
                <a:latin typeface="Wingdings"/>
                <a:cs typeface="Wingdings"/>
              </a:rPr>
              <a:t></a:t>
            </a:r>
            <a:r>
              <a:rPr sz="1500" spc="42" dirty="0" smtClean="0">
                <a:latin typeface="Times New Roman"/>
                <a:cs typeface="Times New Roman"/>
              </a:rPr>
              <a:t>  </a:t>
            </a:r>
            <a:r>
              <a:rPr sz="1500" spc="0" dirty="0" smtClean="0">
                <a:latin typeface="Arial"/>
                <a:cs typeface="Arial"/>
              </a:rPr>
              <a:t>Nucleation from cracks </a:t>
            </a:r>
            <a:endParaRPr sz="1500">
              <a:latin typeface="Arial"/>
              <a:cs typeface="Arial"/>
            </a:endParaRPr>
          </a:p>
          <a:p>
            <a:pPr marL="12700" marR="50522">
              <a:lnSpc>
                <a:spcPts val="1724"/>
              </a:lnSpc>
              <a:spcBef>
                <a:spcPts val="457"/>
              </a:spcBef>
            </a:pPr>
            <a:r>
              <a:rPr sz="1500" spc="-1" dirty="0" smtClean="0">
                <a:latin typeface="Arial"/>
                <a:cs typeface="Arial"/>
              </a:rPr>
              <a:t>and crevices should be able to occur at very small undercooling.</a:t>
            </a:r>
            <a:endParaRPr sz="1500">
              <a:latin typeface="Arial"/>
              <a:cs typeface="Arial"/>
            </a:endParaRPr>
          </a:p>
          <a:p>
            <a:pPr marL="12700">
              <a:lnSpc>
                <a:spcPct val="95825"/>
              </a:lnSpc>
              <a:spcBef>
                <a:spcPts val="1011"/>
              </a:spcBef>
            </a:pPr>
            <a:r>
              <a:rPr sz="1500" spc="-1" dirty="0" smtClean="0">
                <a:latin typeface="Arial"/>
                <a:cs typeface="Arial"/>
              </a:rPr>
              <a:t>The upper nucleus cannot grow out of the crack while the lower one can.</a:t>
            </a:r>
            <a:endParaRPr sz="15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64134" y="7549994"/>
            <a:ext cx="6452090" cy="838525"/>
          </a:xfrm>
          <a:prstGeom prst="rect">
            <a:avLst/>
          </a:prstGeom>
        </p:spPr>
        <p:txBody>
          <a:bodyPr wrap="square" lIns="0" tIns="10445" rIns="0" bIns="0" rtlCol="0">
            <a:noAutofit/>
          </a:bodyPr>
          <a:lstStyle/>
          <a:p>
            <a:pPr marL="12700" marR="20158">
              <a:lnSpc>
                <a:spcPts val="1645"/>
              </a:lnSpc>
            </a:pPr>
            <a:r>
              <a:rPr sz="1500" spc="-1" dirty="0" smtClean="0">
                <a:latin typeface="Arial"/>
                <a:cs typeface="Arial"/>
              </a:rPr>
              <a:t>(3) Grain refiner</a:t>
            </a:r>
            <a:endParaRPr sz="1500">
              <a:latin typeface="Arial"/>
              <a:cs typeface="Arial"/>
            </a:endParaRPr>
          </a:p>
          <a:p>
            <a:pPr marL="224536" indent="4">
              <a:lnSpc>
                <a:spcPts val="2170"/>
              </a:lnSpc>
              <a:spcBef>
                <a:spcPts val="690"/>
              </a:spcBef>
            </a:pPr>
            <a:r>
              <a:rPr sz="1500" spc="-1" dirty="0" smtClean="0">
                <a:latin typeface="Arial"/>
                <a:cs typeface="Arial"/>
              </a:rPr>
              <a:t>The inoculating agent forms a solid compound with one of components of the melts </a:t>
            </a:r>
            <a:r>
              <a:rPr sz="1500" spc="0" dirty="0" smtClean="0">
                <a:latin typeface="Wingdings"/>
                <a:cs typeface="Wingdings"/>
              </a:rPr>
              <a:t></a:t>
            </a:r>
            <a:r>
              <a:rPr sz="1500" spc="44" dirty="0" smtClean="0">
                <a:latin typeface="Times New Roman"/>
                <a:cs typeface="Times New Roman"/>
              </a:rPr>
              <a:t> </a:t>
            </a:r>
            <a:r>
              <a:rPr sz="1500" spc="-1" dirty="0" smtClean="0">
                <a:latin typeface="Arial"/>
                <a:cs typeface="Arial"/>
              </a:rPr>
              <a:t>acting as a sitr for nucleation</a:t>
            </a:r>
            <a:endParaRPr sz="15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775970" y="8516972"/>
            <a:ext cx="6048513" cy="493266"/>
          </a:xfrm>
          <a:prstGeom prst="rect">
            <a:avLst/>
          </a:prstGeom>
        </p:spPr>
        <p:txBody>
          <a:bodyPr wrap="square" lIns="0" tIns="10445" rIns="0" bIns="0" rtlCol="0">
            <a:noAutofit/>
          </a:bodyPr>
          <a:lstStyle/>
          <a:p>
            <a:pPr marL="12700">
              <a:lnSpc>
                <a:spcPts val="1645"/>
              </a:lnSpc>
            </a:pPr>
            <a:r>
              <a:rPr sz="1500" spc="-1" dirty="0" smtClean="0">
                <a:latin typeface="Arial"/>
                <a:cs typeface="Arial"/>
              </a:rPr>
              <a:t>The effects of inoculating will be reduced by a high temperature of melt</a:t>
            </a:r>
            <a:endParaRPr sz="1500">
              <a:latin typeface="Arial"/>
              <a:cs typeface="Arial"/>
            </a:endParaRPr>
          </a:p>
          <a:p>
            <a:pPr marL="12700" marR="28803">
              <a:lnSpc>
                <a:spcPct val="95825"/>
              </a:lnSpc>
              <a:spcBef>
                <a:spcPts val="362"/>
              </a:spcBef>
            </a:pPr>
            <a:r>
              <a:rPr sz="1500" spc="-1" dirty="0" smtClean="0">
                <a:latin typeface="Arial"/>
                <a:cs typeface="Arial"/>
              </a:rPr>
              <a:t>and a long time period.</a:t>
            </a:r>
            <a:endParaRPr sz="15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64134" y="9414608"/>
            <a:ext cx="4478415" cy="217424"/>
          </a:xfrm>
          <a:prstGeom prst="rect">
            <a:avLst/>
          </a:prstGeom>
        </p:spPr>
        <p:txBody>
          <a:bodyPr wrap="square" lIns="0" tIns="10445" rIns="0" bIns="0" rtlCol="0">
            <a:noAutofit/>
          </a:bodyPr>
          <a:lstStyle/>
          <a:p>
            <a:pPr marL="12700">
              <a:lnSpc>
                <a:spcPts val="1645"/>
              </a:lnSpc>
            </a:pPr>
            <a:r>
              <a:rPr sz="1500" spc="-2" dirty="0" smtClean="0">
                <a:latin typeface="Arial"/>
                <a:cs typeface="Arial"/>
              </a:rPr>
              <a:t>(4) Heterogeneous nucleation by ultrasonic vibration</a:t>
            </a:r>
            <a:endParaRPr sz="15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662682" y="10077542"/>
            <a:ext cx="2256008" cy="217423"/>
          </a:xfrm>
          <a:prstGeom prst="rect">
            <a:avLst/>
          </a:prstGeom>
        </p:spPr>
        <p:txBody>
          <a:bodyPr wrap="square" lIns="0" tIns="10541" rIns="0" bIns="0" rtlCol="0">
            <a:noAutofit/>
          </a:bodyPr>
          <a:lstStyle/>
          <a:p>
            <a:pPr marL="12700">
              <a:lnSpc>
                <a:spcPts val="1660"/>
              </a:lnSpc>
            </a:pPr>
            <a:r>
              <a:rPr sz="1500" spc="58" dirty="0" smtClean="0">
                <a:latin typeface="Times New Roman"/>
                <a:cs typeface="Times New Roman"/>
              </a:rPr>
              <a:t>Solidification of materials</a:t>
            </a:r>
            <a:endParaRPr sz="15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781519" y="10077542"/>
            <a:ext cx="265545" cy="217423"/>
          </a:xfrm>
          <a:prstGeom prst="rect">
            <a:avLst/>
          </a:prstGeom>
        </p:spPr>
        <p:txBody>
          <a:bodyPr wrap="square" lIns="0" tIns="10541" rIns="0" bIns="0" rtlCol="0">
            <a:noAutofit/>
          </a:bodyPr>
          <a:lstStyle/>
          <a:p>
            <a:pPr marL="12700">
              <a:lnSpc>
                <a:spcPts val="1660"/>
              </a:lnSpc>
            </a:pPr>
            <a:r>
              <a:rPr lang="en-US" sz="1500" spc="75" dirty="0" smtClean="0">
                <a:latin typeface="Times New Roman"/>
                <a:cs typeface="Times New Roman"/>
              </a:rPr>
              <a:t>5</a:t>
            </a:r>
            <a:endParaRPr sz="1500" dirty="0">
              <a:latin typeface="Times New Roman"/>
              <a:cs typeface="Times New Roman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280416" y="1071372"/>
            <a:ext cx="6917435" cy="78485"/>
          </a:xfrm>
          <a:prstGeom prst="rect">
            <a:avLst/>
          </a:prstGeom>
        </p:spPr>
        <p:txBody>
          <a:bodyPr wrap="square" lIns="0" tIns="2285" rIns="0" bIns="0" rtlCol="0">
            <a:noAutofit/>
          </a:bodyPr>
          <a:lstStyle/>
          <a:p>
            <a:pPr marL="25400">
              <a:lnSpc>
                <a:spcPts val="600"/>
              </a:lnSpc>
            </a:pPr>
            <a:endParaRPr sz="6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object 34"/>
          <p:cNvSpPr txBox="1"/>
          <p:nvPr/>
        </p:nvSpPr>
        <p:spPr>
          <a:xfrm>
            <a:off x="4868293" y="3557011"/>
            <a:ext cx="2478148" cy="124267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695"/>
              </a:lnSpc>
              <a:spcBef>
                <a:spcPts val="7175"/>
              </a:spcBef>
            </a:pPr>
            <a:r>
              <a:rPr sz="1500" b="1" dirty="0" smtClean="0">
                <a:latin typeface="Arial"/>
                <a:cs typeface="Arial"/>
              </a:rPr>
              <a:t>nterface</a:t>
            </a:r>
            <a:endParaRPr sz="1500">
              <a:latin typeface="Arial"/>
              <a:cs typeface="Arial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76200" y="5909916"/>
            <a:ext cx="7402068" cy="1217831"/>
          </a:xfrm>
          <a:prstGeom prst="rect">
            <a:avLst/>
          </a:prstGeom>
        </p:spPr>
        <p:txBody>
          <a:bodyPr wrap="square" lIns="0" tIns="9810" rIns="0" bIns="0" rtlCol="0">
            <a:noAutofit/>
          </a:bodyPr>
          <a:lstStyle/>
          <a:p>
            <a:pPr marL="302514">
              <a:lnSpc>
                <a:spcPts val="1545"/>
              </a:lnSpc>
            </a:pPr>
            <a:r>
              <a:rPr sz="1500" b="1" spc="0" dirty="0" smtClean="0">
                <a:latin typeface="Arial"/>
                <a:cs typeface="Arial"/>
              </a:rPr>
              <a:t>S            </a:t>
            </a:r>
            <a:r>
              <a:rPr sz="1500" b="1" spc="360" dirty="0" smtClean="0">
                <a:latin typeface="Arial"/>
                <a:cs typeface="Arial"/>
              </a:rPr>
              <a:t> </a:t>
            </a:r>
            <a:r>
              <a:rPr sz="1500" b="1" spc="0" dirty="0" smtClean="0">
                <a:latin typeface="Arial"/>
                <a:cs typeface="Arial"/>
              </a:rPr>
              <a:t>th </a:t>
            </a:r>
            <a:r>
              <a:rPr sz="1500" b="1" spc="9" dirty="0" smtClean="0">
                <a:latin typeface="Arial"/>
                <a:cs typeface="Arial"/>
              </a:rPr>
              <a:t> </a:t>
            </a:r>
            <a:r>
              <a:rPr sz="1500" b="1" spc="0" dirty="0" smtClean="0">
                <a:latin typeface="Arial"/>
                <a:cs typeface="Arial"/>
              </a:rPr>
              <a:t>t          </a:t>
            </a:r>
            <a:r>
              <a:rPr sz="1500" b="1" spc="104" dirty="0" smtClean="0">
                <a:latin typeface="Arial"/>
                <a:cs typeface="Arial"/>
              </a:rPr>
              <a:t> </a:t>
            </a:r>
            <a:r>
              <a:rPr sz="1500" b="1" spc="0" dirty="0" smtClean="0">
                <a:latin typeface="Arial"/>
                <a:cs typeface="Arial"/>
              </a:rPr>
              <a:t>ll     </a:t>
            </a:r>
            <a:r>
              <a:rPr sz="1500" b="1" spc="363" dirty="0" smtClean="0">
                <a:latin typeface="Arial"/>
                <a:cs typeface="Arial"/>
              </a:rPr>
              <a:t> </a:t>
            </a:r>
            <a:r>
              <a:rPr sz="1500" b="1" spc="0" dirty="0" smtClean="0">
                <a:latin typeface="Arial"/>
                <a:cs typeface="Arial"/>
              </a:rPr>
              <a:t>t    </a:t>
            </a:r>
            <a:r>
              <a:rPr sz="1500" b="1" spc="275" dirty="0" smtClean="0">
                <a:latin typeface="Arial"/>
                <a:cs typeface="Arial"/>
              </a:rPr>
              <a:t> </a:t>
            </a:r>
            <a:r>
              <a:rPr sz="1500" b="1" spc="0" dirty="0" smtClean="0">
                <a:latin typeface="Arial"/>
                <a:cs typeface="Arial"/>
              </a:rPr>
              <a:t>i    </a:t>
            </a:r>
            <a:r>
              <a:rPr sz="1500" b="1" spc="159" dirty="0" smtClean="0">
                <a:latin typeface="Arial"/>
                <a:cs typeface="Arial"/>
              </a:rPr>
              <a:t> </a:t>
            </a:r>
            <a:r>
              <a:rPr sz="1500" b="1" spc="0" dirty="0" smtClean="0">
                <a:latin typeface="Arial"/>
                <a:cs typeface="Arial"/>
              </a:rPr>
              <a:t>f          </a:t>
            </a:r>
            <a:r>
              <a:rPr sz="1500" b="1" spc="380" dirty="0" smtClean="0">
                <a:latin typeface="Arial"/>
                <a:cs typeface="Arial"/>
              </a:rPr>
              <a:t> </a:t>
            </a:r>
            <a:r>
              <a:rPr sz="1500" b="1" spc="0" dirty="0" smtClean="0">
                <a:latin typeface="Arial"/>
                <a:cs typeface="Arial"/>
              </a:rPr>
              <a:t>t</a:t>
            </a:r>
            <a:r>
              <a:rPr sz="1500" b="1" spc="-4" dirty="0" smtClean="0">
                <a:latin typeface="Arial"/>
                <a:cs typeface="Arial"/>
              </a:rPr>
              <a:t> </a:t>
            </a:r>
            <a:r>
              <a:rPr sz="1500" b="1" spc="0" dirty="0" smtClean="0">
                <a:latin typeface="Arial"/>
                <a:cs typeface="Arial"/>
              </a:rPr>
              <a:t>th </a:t>
            </a:r>
            <a:r>
              <a:rPr sz="1500" b="1" spc="415" dirty="0" smtClean="0">
                <a:latin typeface="Arial"/>
                <a:cs typeface="Arial"/>
              </a:rPr>
              <a:t> </a:t>
            </a:r>
            <a:r>
              <a:rPr sz="1500" b="1" spc="0" dirty="0" smtClean="0">
                <a:latin typeface="Arial"/>
                <a:cs typeface="Arial"/>
              </a:rPr>
              <a:t>i </a:t>
            </a:r>
            <a:r>
              <a:rPr sz="1500" b="1" spc="99" dirty="0" smtClean="0">
                <a:latin typeface="Arial"/>
                <a:cs typeface="Arial"/>
              </a:rPr>
              <a:t> </a:t>
            </a:r>
            <a:r>
              <a:rPr sz="1500" b="1" spc="0" dirty="0" smtClean="0">
                <a:latin typeface="Arial"/>
                <a:cs typeface="Arial"/>
              </a:rPr>
              <a:t>t  </a:t>
            </a:r>
            <a:r>
              <a:rPr sz="1500" b="1" spc="179" dirty="0" smtClean="0">
                <a:latin typeface="Arial"/>
                <a:cs typeface="Arial"/>
              </a:rPr>
              <a:t> </a:t>
            </a:r>
            <a:r>
              <a:rPr sz="1500" b="1" spc="0" dirty="0" smtClean="0">
                <a:latin typeface="Arial"/>
                <a:cs typeface="Arial"/>
              </a:rPr>
              <a:t>f</a:t>
            </a:r>
            <a:endParaRPr sz="1500">
              <a:latin typeface="Arial"/>
              <a:cs typeface="Arial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76200" y="7084158"/>
            <a:ext cx="7402068" cy="1231547"/>
          </a:xfrm>
          <a:prstGeom prst="rect">
            <a:avLst/>
          </a:prstGeom>
        </p:spPr>
        <p:txBody>
          <a:bodyPr wrap="square" lIns="0" tIns="9810" rIns="0" bIns="0" rtlCol="0">
            <a:noAutofit/>
          </a:bodyPr>
          <a:lstStyle/>
          <a:p>
            <a:pPr marL="907541">
              <a:lnSpc>
                <a:spcPts val="1545"/>
              </a:lnSpc>
            </a:pPr>
            <a:r>
              <a:rPr sz="1500" b="1" spc="0" dirty="0" smtClean="0">
                <a:latin typeface="Arial"/>
                <a:cs typeface="Arial"/>
              </a:rPr>
              <a:t>d </a:t>
            </a:r>
            <a:r>
              <a:rPr sz="1500" b="1" spc="89" dirty="0" smtClean="0">
                <a:latin typeface="Arial"/>
                <a:cs typeface="Arial"/>
              </a:rPr>
              <a:t> </a:t>
            </a:r>
            <a:r>
              <a:rPr sz="1500" b="1" spc="0" dirty="0" smtClean="0">
                <a:latin typeface="Arial"/>
                <a:cs typeface="Arial"/>
              </a:rPr>
              <a:t>l    </a:t>
            </a:r>
            <a:r>
              <a:rPr sz="1500" b="1" spc="324" dirty="0" smtClean="0">
                <a:latin typeface="Arial"/>
                <a:cs typeface="Arial"/>
              </a:rPr>
              <a:t> </a:t>
            </a:r>
            <a:r>
              <a:rPr sz="1500" b="1" spc="0" dirty="0" smtClean="0">
                <a:latin typeface="Arial"/>
                <a:cs typeface="Arial"/>
              </a:rPr>
              <a:t>ill</a:t>
            </a:r>
            <a:r>
              <a:rPr sz="1500" b="1" spc="12" dirty="0" smtClean="0">
                <a:latin typeface="Arial"/>
                <a:cs typeface="Arial"/>
              </a:rPr>
              <a:t> </a:t>
            </a:r>
            <a:r>
              <a:rPr sz="1500" b="1" spc="0" dirty="0" smtClean="0">
                <a:latin typeface="Arial"/>
                <a:cs typeface="Arial"/>
              </a:rPr>
              <a:t>i                </a:t>
            </a:r>
            <a:r>
              <a:rPr sz="1500" b="1" spc="224" dirty="0" smtClean="0">
                <a:latin typeface="Arial"/>
                <a:cs typeface="Arial"/>
              </a:rPr>
              <a:t> </a:t>
            </a:r>
            <a:r>
              <a:rPr sz="1500" b="1" spc="0" dirty="0" smtClean="0">
                <a:latin typeface="Arial"/>
                <a:cs typeface="Arial"/>
              </a:rPr>
              <a:t>hil  </a:t>
            </a:r>
            <a:r>
              <a:rPr sz="1500" b="1" spc="8" dirty="0" smtClean="0">
                <a:latin typeface="Arial"/>
                <a:cs typeface="Arial"/>
              </a:rPr>
              <a:t> </a:t>
            </a:r>
            <a:r>
              <a:rPr sz="1500" b="1" spc="0" dirty="0" smtClean="0">
                <a:latin typeface="Arial"/>
                <a:cs typeface="Arial"/>
              </a:rPr>
              <a:t>th </a:t>
            </a:r>
            <a:r>
              <a:rPr sz="1500" b="1" spc="9" dirty="0" smtClean="0">
                <a:latin typeface="Arial"/>
                <a:cs typeface="Arial"/>
              </a:rPr>
              <a:t> </a:t>
            </a:r>
            <a:r>
              <a:rPr sz="1500" b="1" spc="0" dirty="0" smtClean="0">
                <a:latin typeface="Arial"/>
                <a:cs typeface="Arial"/>
              </a:rPr>
              <a:t>t</a:t>
            </a:r>
            <a:r>
              <a:rPr sz="1500" b="1" spc="-19" dirty="0" smtClean="0">
                <a:latin typeface="Arial"/>
                <a:cs typeface="Arial"/>
              </a:rPr>
              <a:t> </a:t>
            </a:r>
            <a:r>
              <a:rPr sz="1500" b="1" spc="0" dirty="0" smtClean="0">
                <a:latin typeface="Arial"/>
                <a:cs typeface="Arial"/>
              </a:rPr>
              <a:t>i  </a:t>
            </a:r>
            <a:r>
              <a:rPr sz="1500" b="1" spc="89" dirty="0" smtClean="0">
                <a:latin typeface="Arial"/>
                <a:cs typeface="Arial"/>
              </a:rPr>
              <a:t> </a:t>
            </a:r>
            <a:r>
              <a:rPr sz="1500" b="1" spc="0" dirty="0" smtClean="0">
                <a:latin typeface="Arial"/>
                <a:cs typeface="Arial"/>
              </a:rPr>
              <a:t>th      </a:t>
            </a:r>
            <a:r>
              <a:rPr sz="1500" b="1" spc="104" dirty="0" smtClean="0">
                <a:latin typeface="Arial"/>
                <a:cs typeface="Arial"/>
              </a:rPr>
              <a:t> </a:t>
            </a:r>
            <a:r>
              <a:rPr sz="1500" b="1" spc="4" dirty="0" smtClean="0">
                <a:latin typeface="Arial"/>
                <a:cs typeface="Arial"/>
              </a:rPr>
              <a:t>lid</a:t>
            </a:r>
            <a:endParaRPr sz="1500">
              <a:latin typeface="Arial"/>
              <a:cs typeface="Arial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76200" y="8258400"/>
            <a:ext cx="7402068" cy="1245263"/>
          </a:xfrm>
          <a:prstGeom prst="rect">
            <a:avLst/>
          </a:prstGeom>
        </p:spPr>
        <p:txBody>
          <a:bodyPr wrap="square" lIns="0" tIns="9810" rIns="0" bIns="0" rtlCol="0">
            <a:noAutofit/>
          </a:bodyPr>
          <a:lstStyle/>
          <a:p>
            <a:pPr marL="672846">
              <a:lnSpc>
                <a:spcPts val="1545"/>
              </a:lnSpc>
            </a:pPr>
            <a:r>
              <a:rPr sz="1500" b="1" spc="-2" dirty="0" smtClean="0">
                <a:latin typeface="Arial"/>
                <a:cs typeface="Arial"/>
              </a:rPr>
              <a:t>decrease below that of the planar regions</a:t>
            </a:r>
            <a:endParaRPr sz="1500">
              <a:latin typeface="Arial"/>
              <a:cs typeface="Arial"/>
            </a:endParaRPr>
          </a:p>
        </p:txBody>
      </p:sp>
      <p:sp>
        <p:nvSpPr>
          <p:cNvPr id="30" name="object 30"/>
          <p:cNvSpPr/>
          <p:nvPr/>
        </p:nvSpPr>
        <p:spPr>
          <a:xfrm>
            <a:off x="280416" y="1071372"/>
            <a:ext cx="6917435" cy="78485"/>
          </a:xfrm>
          <a:custGeom>
            <a:avLst/>
            <a:gdLst/>
            <a:ahLst/>
            <a:cxnLst/>
            <a:rect l="l" t="t" r="r" b="b"/>
            <a:pathLst>
              <a:path w="6917435" h="78485">
                <a:moveTo>
                  <a:pt x="0" y="78485"/>
                </a:moveTo>
                <a:lnTo>
                  <a:pt x="6917435" y="78485"/>
                </a:lnTo>
                <a:lnTo>
                  <a:pt x="6917435" y="0"/>
                </a:lnTo>
                <a:lnTo>
                  <a:pt x="0" y="0"/>
                </a:lnTo>
                <a:lnTo>
                  <a:pt x="0" y="78485"/>
                </a:lnTo>
                <a:close/>
              </a:path>
            </a:pathLst>
          </a:custGeom>
          <a:solidFill>
            <a:srgbClr val="00FF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5396483" y="2781295"/>
            <a:ext cx="1949957" cy="79019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76200" y="3563874"/>
            <a:ext cx="7402068" cy="1187958"/>
          </a:xfrm>
          <a:custGeom>
            <a:avLst/>
            <a:gdLst/>
            <a:ahLst/>
            <a:cxnLst/>
            <a:rect l="l" t="t" r="r" b="b"/>
            <a:pathLst>
              <a:path w="7402068" h="1187958">
                <a:moveTo>
                  <a:pt x="0" y="1187958"/>
                </a:moveTo>
                <a:lnTo>
                  <a:pt x="7402068" y="1187958"/>
                </a:lnTo>
                <a:lnTo>
                  <a:pt x="7402068" y="0"/>
                </a:lnTo>
                <a:lnTo>
                  <a:pt x="0" y="0"/>
                </a:lnTo>
                <a:lnTo>
                  <a:pt x="0" y="1187958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5396483" y="3557011"/>
            <a:ext cx="1949957" cy="120243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76200" y="4751832"/>
            <a:ext cx="7402068" cy="1187957"/>
          </a:xfrm>
          <a:custGeom>
            <a:avLst/>
            <a:gdLst/>
            <a:ahLst/>
            <a:cxnLst/>
            <a:rect l="l" t="t" r="r" b="b"/>
            <a:pathLst>
              <a:path w="7402068" h="1187957">
                <a:moveTo>
                  <a:pt x="7402068" y="1187957"/>
                </a:moveTo>
                <a:lnTo>
                  <a:pt x="7402068" y="0"/>
                </a:lnTo>
                <a:lnTo>
                  <a:pt x="0" y="0"/>
                </a:lnTo>
                <a:lnTo>
                  <a:pt x="0" y="1187957"/>
                </a:lnTo>
                <a:lnTo>
                  <a:pt x="7402068" y="1187957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5396483" y="4744969"/>
            <a:ext cx="1949957" cy="1202436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76200" y="5939790"/>
            <a:ext cx="7402068" cy="1187958"/>
          </a:xfrm>
          <a:custGeom>
            <a:avLst/>
            <a:gdLst/>
            <a:ahLst/>
            <a:cxnLst/>
            <a:rect l="l" t="t" r="r" b="b"/>
            <a:pathLst>
              <a:path w="7402068" h="1187958">
                <a:moveTo>
                  <a:pt x="0" y="1187958"/>
                </a:moveTo>
                <a:lnTo>
                  <a:pt x="7402068" y="1187958"/>
                </a:lnTo>
                <a:lnTo>
                  <a:pt x="7402068" y="0"/>
                </a:lnTo>
                <a:lnTo>
                  <a:pt x="0" y="0"/>
                </a:lnTo>
                <a:lnTo>
                  <a:pt x="0" y="1187958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5396483" y="5932927"/>
            <a:ext cx="1949957" cy="1202436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76200" y="7127748"/>
            <a:ext cx="7402068" cy="1187958"/>
          </a:xfrm>
          <a:custGeom>
            <a:avLst/>
            <a:gdLst/>
            <a:ahLst/>
            <a:cxnLst/>
            <a:rect l="l" t="t" r="r" b="b"/>
            <a:pathLst>
              <a:path w="7402068" h="1187957">
                <a:moveTo>
                  <a:pt x="0" y="1187958"/>
                </a:moveTo>
                <a:lnTo>
                  <a:pt x="7402068" y="1187958"/>
                </a:lnTo>
                <a:lnTo>
                  <a:pt x="7402068" y="0"/>
                </a:lnTo>
                <a:lnTo>
                  <a:pt x="0" y="0"/>
                </a:lnTo>
                <a:lnTo>
                  <a:pt x="0" y="1187958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5396483" y="7120885"/>
            <a:ext cx="1949957" cy="1202436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76200" y="8315706"/>
            <a:ext cx="7402068" cy="1187958"/>
          </a:xfrm>
          <a:custGeom>
            <a:avLst/>
            <a:gdLst/>
            <a:ahLst/>
            <a:cxnLst/>
            <a:rect l="l" t="t" r="r" b="b"/>
            <a:pathLst>
              <a:path w="7402068" h="1187957">
                <a:moveTo>
                  <a:pt x="7402068" y="1187958"/>
                </a:moveTo>
                <a:lnTo>
                  <a:pt x="7402068" y="0"/>
                </a:lnTo>
                <a:lnTo>
                  <a:pt x="0" y="0"/>
                </a:lnTo>
                <a:lnTo>
                  <a:pt x="0" y="1187958"/>
                </a:lnTo>
                <a:lnTo>
                  <a:pt x="7402068" y="1187958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5396483" y="8308843"/>
            <a:ext cx="1949957" cy="728472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object 18"/>
          <p:cNvSpPr txBox="1"/>
          <p:nvPr/>
        </p:nvSpPr>
        <p:spPr>
          <a:xfrm>
            <a:off x="1635506" y="522437"/>
            <a:ext cx="4322990" cy="299720"/>
          </a:xfrm>
          <a:prstGeom prst="rect">
            <a:avLst/>
          </a:prstGeom>
        </p:spPr>
        <p:txBody>
          <a:bodyPr wrap="square" lIns="0" tIns="14636" rIns="0" bIns="0" rtlCol="0">
            <a:noAutofit/>
          </a:bodyPr>
          <a:lstStyle/>
          <a:p>
            <a:pPr marL="12700">
              <a:lnSpc>
                <a:spcPts val="2305"/>
              </a:lnSpc>
            </a:pPr>
            <a:r>
              <a:rPr sz="2150" b="1" spc="-1" dirty="0" smtClean="0">
                <a:latin typeface="Arial"/>
                <a:cs typeface="Arial"/>
              </a:rPr>
              <a:t>Heat Flow &amp; Interface Stability (I)</a:t>
            </a:r>
            <a:endParaRPr sz="215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366014" y="1887572"/>
            <a:ext cx="6463482" cy="494034"/>
          </a:xfrm>
          <a:prstGeom prst="rect">
            <a:avLst/>
          </a:prstGeom>
        </p:spPr>
        <p:txBody>
          <a:bodyPr wrap="square" lIns="0" tIns="10445" rIns="0" bIns="0" rtlCol="0">
            <a:noAutofit/>
          </a:bodyPr>
          <a:lstStyle/>
          <a:p>
            <a:pPr marL="12700">
              <a:lnSpc>
                <a:spcPts val="1645"/>
              </a:lnSpc>
            </a:pPr>
            <a:r>
              <a:rPr sz="1500" spc="-1" dirty="0" smtClean="0">
                <a:latin typeface="Arial"/>
                <a:cs typeface="Arial"/>
              </a:rPr>
              <a:t>In pure metals, solidification is controlled by the rate at which the latent heat</a:t>
            </a:r>
            <a:endParaRPr sz="1500">
              <a:latin typeface="Arial"/>
              <a:cs typeface="Arial"/>
            </a:endParaRPr>
          </a:p>
          <a:p>
            <a:pPr marL="383037" marR="28803">
              <a:lnSpc>
                <a:spcPct val="95825"/>
              </a:lnSpc>
              <a:spcBef>
                <a:spcPts val="367"/>
              </a:spcBef>
            </a:pPr>
            <a:r>
              <a:rPr sz="1500" spc="-1" dirty="0" smtClean="0">
                <a:latin typeface="Arial"/>
                <a:cs typeface="Arial"/>
              </a:rPr>
              <a:t>can be conducted away from the solid/liquid interface</a:t>
            </a:r>
            <a:endParaRPr sz="150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366014" y="2854550"/>
            <a:ext cx="4292482" cy="494034"/>
          </a:xfrm>
          <a:prstGeom prst="rect">
            <a:avLst/>
          </a:prstGeom>
        </p:spPr>
        <p:txBody>
          <a:bodyPr wrap="square" lIns="0" tIns="10445" rIns="0" bIns="0" rtlCol="0">
            <a:noAutofit/>
          </a:bodyPr>
          <a:lstStyle/>
          <a:p>
            <a:pPr marL="12700" marR="28803">
              <a:lnSpc>
                <a:spcPts val="1645"/>
              </a:lnSpc>
            </a:pPr>
            <a:r>
              <a:rPr sz="1500" b="1" spc="-1" dirty="0" smtClean="0">
                <a:latin typeface="Arial"/>
                <a:cs typeface="Arial"/>
              </a:rPr>
              <a:t>Case 1. Heat Extraction through Solid</a:t>
            </a:r>
            <a:endParaRPr sz="1500">
              <a:latin typeface="Arial"/>
              <a:cs typeface="Arial"/>
            </a:endParaRPr>
          </a:p>
          <a:p>
            <a:pPr marL="12700">
              <a:lnSpc>
                <a:spcPct val="95825"/>
              </a:lnSpc>
              <a:spcBef>
                <a:spcPts val="367"/>
              </a:spcBef>
            </a:pPr>
            <a:r>
              <a:rPr sz="1500" b="1" spc="-1" dirty="0" smtClean="0">
                <a:latin typeface="Arial"/>
                <a:cs typeface="Arial"/>
              </a:rPr>
              <a:t>(solidification takes place from the mold walls)</a:t>
            </a:r>
            <a:endParaRPr sz="150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366014" y="3683606"/>
            <a:ext cx="5290666" cy="1128775"/>
          </a:xfrm>
          <a:prstGeom prst="rect">
            <a:avLst/>
          </a:prstGeom>
        </p:spPr>
        <p:txBody>
          <a:bodyPr wrap="square" lIns="0" tIns="10445" rIns="0" bIns="0" rtlCol="0">
            <a:noAutofit/>
          </a:bodyPr>
          <a:lstStyle/>
          <a:p>
            <a:pPr marL="12700" marR="28804">
              <a:lnSpc>
                <a:spcPts val="1645"/>
              </a:lnSpc>
            </a:pPr>
            <a:r>
              <a:rPr sz="1500" spc="0" dirty="0" smtClean="0">
                <a:latin typeface="Arial"/>
                <a:cs typeface="Arial"/>
              </a:rPr>
              <a:t>Solid grows at a velocity (</a:t>
            </a:r>
            <a:r>
              <a:rPr sz="1500" b="1" spc="0" dirty="0" smtClean="0">
                <a:latin typeface="Arial"/>
                <a:cs typeface="Arial"/>
              </a:rPr>
              <a:t>v</a:t>
            </a:r>
            <a:r>
              <a:rPr sz="1500" spc="0" dirty="0" smtClean="0">
                <a:latin typeface="Arial"/>
                <a:cs typeface="Arial"/>
              </a:rPr>
              <a:t>) with a planar interface</a:t>
            </a:r>
            <a:endParaRPr sz="1500">
              <a:latin typeface="Arial"/>
              <a:cs typeface="Arial"/>
            </a:endParaRPr>
          </a:p>
          <a:p>
            <a:pPr marL="171215" marR="28804">
              <a:lnSpc>
                <a:spcPct val="95825"/>
              </a:lnSpc>
              <a:spcBef>
                <a:spcPts val="362"/>
              </a:spcBef>
            </a:pPr>
            <a:r>
              <a:rPr sz="1500" spc="-1" dirty="0" smtClean="0">
                <a:latin typeface="Arial"/>
                <a:cs typeface="Arial"/>
              </a:rPr>
              <a:t>into a superheated liquid</a:t>
            </a:r>
            <a:endParaRPr sz="1500">
              <a:latin typeface="Arial"/>
              <a:cs typeface="Arial"/>
            </a:endParaRPr>
          </a:p>
          <a:p>
            <a:pPr marL="12719" marR="28804">
              <a:lnSpc>
                <a:spcPct val="95825"/>
              </a:lnSpc>
              <a:spcBef>
                <a:spcPts val="1101"/>
              </a:spcBef>
            </a:pPr>
            <a:r>
              <a:rPr sz="1500" b="1" spc="-2" dirty="0" smtClean="0">
                <a:latin typeface="Arial"/>
                <a:cs typeface="Arial"/>
              </a:rPr>
              <a:t>Heat flow away from the interface through the solid</a:t>
            </a:r>
            <a:endParaRPr sz="1500">
              <a:latin typeface="Arial"/>
              <a:cs typeface="Arial"/>
            </a:endParaRPr>
          </a:p>
          <a:p>
            <a:pPr marL="12719">
              <a:lnSpc>
                <a:spcPct val="95825"/>
              </a:lnSpc>
              <a:spcBef>
                <a:spcPts val="450"/>
              </a:spcBef>
            </a:pPr>
            <a:r>
              <a:rPr sz="1500" b="1" spc="-1" dirty="0" smtClean="0">
                <a:latin typeface="Arial"/>
                <a:cs typeface="Arial"/>
              </a:rPr>
              <a:t>= Heat from the liquid + Latent heat generated at interface</a:t>
            </a:r>
            <a:endParaRPr sz="15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2008896" y="4935612"/>
            <a:ext cx="1654711" cy="272770"/>
          </a:xfrm>
          <a:prstGeom prst="rect">
            <a:avLst/>
          </a:prstGeom>
        </p:spPr>
        <p:txBody>
          <a:bodyPr wrap="square" lIns="0" tIns="13208" rIns="0" bIns="0" rtlCol="0">
            <a:noAutofit/>
          </a:bodyPr>
          <a:lstStyle/>
          <a:p>
            <a:pPr marL="12700">
              <a:lnSpc>
                <a:spcPts val="2080"/>
              </a:lnSpc>
            </a:pPr>
            <a:r>
              <a:rPr sz="1550" b="1" spc="-57" dirty="0" smtClean="0">
                <a:latin typeface="Arial"/>
                <a:cs typeface="Arial"/>
              </a:rPr>
              <a:t>K</a:t>
            </a:r>
            <a:r>
              <a:rPr sz="1350" b="1" spc="-57" baseline="-12883" dirty="0" smtClean="0">
                <a:latin typeface="Arial"/>
                <a:cs typeface="Arial"/>
              </a:rPr>
              <a:t>S</a:t>
            </a:r>
            <a:r>
              <a:rPr sz="1550" b="1" spc="-57" dirty="0" smtClean="0">
                <a:latin typeface="Arial"/>
                <a:cs typeface="Arial"/>
              </a:rPr>
              <a:t>T</a:t>
            </a:r>
            <a:r>
              <a:rPr sz="1350" b="1" spc="-57" baseline="-12883" dirty="0" smtClean="0">
                <a:latin typeface="Arial"/>
                <a:cs typeface="Arial"/>
              </a:rPr>
              <a:t>S</a:t>
            </a:r>
            <a:r>
              <a:rPr sz="2325" spc="0" baseline="10532" dirty="0" smtClean="0">
                <a:latin typeface="Symbol"/>
                <a:cs typeface="Symbol"/>
              </a:rPr>
              <a:t></a:t>
            </a:r>
            <a:r>
              <a:rPr sz="2325" spc="99" baseline="11221" dirty="0" smtClean="0">
                <a:latin typeface="Times New Roman"/>
                <a:cs typeface="Times New Roman"/>
              </a:rPr>
              <a:t> </a:t>
            </a:r>
            <a:r>
              <a:rPr sz="1550" spc="0" dirty="0" smtClean="0">
                <a:latin typeface="Symbol"/>
                <a:cs typeface="Symbol"/>
              </a:rPr>
              <a:t></a:t>
            </a:r>
            <a:r>
              <a:rPr sz="1550" spc="99" dirty="0" smtClean="0">
                <a:latin typeface="Times New Roman"/>
                <a:cs typeface="Times New Roman"/>
              </a:rPr>
              <a:t> </a:t>
            </a:r>
            <a:r>
              <a:rPr sz="1550" b="1" spc="-57" dirty="0" smtClean="0">
                <a:latin typeface="Arial"/>
                <a:cs typeface="Arial"/>
              </a:rPr>
              <a:t>K</a:t>
            </a:r>
            <a:r>
              <a:rPr sz="1350" b="1" spc="-57" baseline="-12883" dirty="0" smtClean="0">
                <a:latin typeface="Arial"/>
                <a:cs typeface="Arial"/>
              </a:rPr>
              <a:t>L</a:t>
            </a:r>
            <a:r>
              <a:rPr sz="1550" b="1" spc="-57" dirty="0" smtClean="0">
                <a:latin typeface="Arial"/>
                <a:cs typeface="Arial"/>
              </a:rPr>
              <a:t>T</a:t>
            </a:r>
            <a:r>
              <a:rPr sz="1350" b="1" spc="-57" baseline="-12883" dirty="0" smtClean="0">
                <a:latin typeface="Arial"/>
                <a:cs typeface="Arial"/>
              </a:rPr>
              <a:t>L</a:t>
            </a:r>
            <a:r>
              <a:rPr sz="2325" spc="0" baseline="10532" dirty="0" smtClean="0">
                <a:latin typeface="Symbol"/>
                <a:cs typeface="Symbol"/>
              </a:rPr>
              <a:t></a:t>
            </a:r>
            <a:r>
              <a:rPr sz="2325" spc="99" baseline="11221" dirty="0" smtClean="0">
                <a:latin typeface="Times New Roman"/>
                <a:cs typeface="Times New Roman"/>
              </a:rPr>
              <a:t> </a:t>
            </a:r>
            <a:r>
              <a:rPr sz="1550" spc="0" dirty="0" smtClean="0">
                <a:latin typeface="Symbol"/>
                <a:cs typeface="Symbol"/>
              </a:rPr>
              <a:t></a:t>
            </a:r>
            <a:r>
              <a:rPr sz="1550" spc="99" dirty="0" smtClean="0">
                <a:latin typeface="Times New Roman"/>
                <a:cs typeface="Times New Roman"/>
              </a:rPr>
              <a:t> </a:t>
            </a:r>
            <a:r>
              <a:rPr sz="1550" b="1" spc="-57" dirty="0" smtClean="0">
                <a:latin typeface="Arial"/>
                <a:cs typeface="Arial"/>
              </a:rPr>
              <a:t>vL</a:t>
            </a:r>
            <a:r>
              <a:rPr sz="1350" b="1" spc="-57" baseline="-12883" dirty="0" smtClean="0">
                <a:latin typeface="Arial"/>
                <a:cs typeface="Arial"/>
              </a:rPr>
              <a:t>v</a:t>
            </a:r>
            <a:endParaRPr sz="9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547370" y="5356958"/>
            <a:ext cx="1870948" cy="217424"/>
          </a:xfrm>
          <a:prstGeom prst="rect">
            <a:avLst/>
          </a:prstGeom>
        </p:spPr>
        <p:txBody>
          <a:bodyPr wrap="square" lIns="0" tIns="10445" rIns="0" bIns="0" rtlCol="0">
            <a:noAutofit/>
          </a:bodyPr>
          <a:lstStyle/>
          <a:p>
            <a:pPr marL="12700">
              <a:lnSpc>
                <a:spcPts val="1645"/>
              </a:lnSpc>
            </a:pPr>
            <a:r>
              <a:rPr sz="1500" b="1" spc="-5" dirty="0" smtClean="0">
                <a:latin typeface="Arial"/>
                <a:cs typeface="Arial"/>
              </a:rPr>
              <a:t>K  </a:t>
            </a:r>
            <a:r>
              <a:rPr sz="1500" spc="-5" dirty="0" smtClean="0">
                <a:latin typeface="Arial"/>
                <a:cs typeface="Arial"/>
              </a:rPr>
              <a:t>: heat conductivity,</a:t>
            </a:r>
            <a:endParaRPr sz="15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520954" y="5356958"/>
            <a:ext cx="2809304" cy="217424"/>
          </a:xfrm>
          <a:prstGeom prst="rect">
            <a:avLst/>
          </a:prstGeom>
        </p:spPr>
        <p:txBody>
          <a:bodyPr wrap="square" lIns="0" tIns="10445" rIns="0" bIns="0" rtlCol="0">
            <a:noAutofit/>
          </a:bodyPr>
          <a:lstStyle/>
          <a:p>
            <a:pPr marL="12700">
              <a:lnSpc>
                <a:spcPts val="1645"/>
              </a:lnSpc>
            </a:pPr>
            <a:r>
              <a:rPr sz="1500" b="1" spc="-1" dirty="0" smtClean="0">
                <a:latin typeface="Arial"/>
                <a:cs typeface="Arial"/>
              </a:rPr>
              <a:t>T' </a:t>
            </a:r>
            <a:r>
              <a:rPr sz="1500" spc="-1" dirty="0" smtClean="0">
                <a:latin typeface="Arial"/>
                <a:cs typeface="Arial"/>
              </a:rPr>
              <a:t>: temperature gradient (dT/dx)</a:t>
            </a:r>
            <a:endParaRPr sz="15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66014" y="5897216"/>
            <a:ext cx="4975197" cy="217424"/>
          </a:xfrm>
          <a:prstGeom prst="rect">
            <a:avLst/>
          </a:prstGeom>
        </p:spPr>
        <p:txBody>
          <a:bodyPr wrap="square" lIns="0" tIns="10445" rIns="0" bIns="0" rtlCol="0">
            <a:noAutofit/>
          </a:bodyPr>
          <a:lstStyle/>
          <a:p>
            <a:pPr marL="12700">
              <a:lnSpc>
                <a:spcPts val="1645"/>
              </a:lnSpc>
            </a:pPr>
            <a:r>
              <a:rPr sz="1500" b="1" spc="-1" dirty="0" smtClean="0">
                <a:latin typeface="Arial"/>
                <a:cs typeface="Arial"/>
              </a:rPr>
              <a:t>Suppose that a small protrusion forms at the interface</a:t>
            </a:r>
            <a:endParaRPr sz="15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736346" y="6173826"/>
            <a:ext cx="4312191" cy="1115055"/>
          </a:xfrm>
          <a:prstGeom prst="rect">
            <a:avLst/>
          </a:prstGeom>
        </p:spPr>
        <p:txBody>
          <a:bodyPr wrap="square" lIns="0" tIns="10445" rIns="0" bIns="0" rtlCol="0">
            <a:noAutofit/>
          </a:bodyPr>
          <a:lstStyle/>
          <a:p>
            <a:pPr marL="12708">
              <a:lnSpc>
                <a:spcPts val="1645"/>
              </a:lnSpc>
            </a:pPr>
            <a:r>
              <a:rPr sz="1500" b="1" spc="-2" dirty="0" smtClean="0">
                <a:latin typeface="Arial"/>
                <a:cs typeface="Arial"/>
              </a:rPr>
              <a:t>as a result of a local increase in v (ignoring the</a:t>
            </a:r>
            <a:endParaRPr sz="1500">
              <a:latin typeface="Arial"/>
              <a:cs typeface="Arial"/>
            </a:endParaRPr>
          </a:p>
          <a:p>
            <a:pPr marL="12708" marR="28803">
              <a:lnSpc>
                <a:spcPct val="95825"/>
              </a:lnSpc>
              <a:spcBef>
                <a:spcPts val="362"/>
              </a:spcBef>
            </a:pPr>
            <a:r>
              <a:rPr sz="1500" b="1" spc="-1" dirty="0" smtClean="0">
                <a:latin typeface="Arial"/>
                <a:cs typeface="Arial"/>
              </a:rPr>
              <a:t>Gibbs-Thomson effect)</a:t>
            </a:r>
            <a:endParaRPr sz="1500">
              <a:latin typeface="Arial"/>
              <a:cs typeface="Arial"/>
            </a:endParaRPr>
          </a:p>
          <a:p>
            <a:pPr marL="12700" marR="11525" indent="8">
              <a:lnSpc>
                <a:spcPts val="2180"/>
              </a:lnSpc>
              <a:spcBef>
                <a:spcPts val="765"/>
              </a:spcBef>
            </a:pPr>
            <a:r>
              <a:rPr sz="1500" b="1" spc="-114" dirty="0" smtClean="0">
                <a:latin typeface="Arial"/>
                <a:cs typeface="Arial"/>
              </a:rPr>
              <a:t>T</a:t>
            </a:r>
            <a:r>
              <a:rPr sz="1500" b="1" spc="0" dirty="0" smtClean="0">
                <a:latin typeface="Arial"/>
                <a:cs typeface="Arial"/>
              </a:rPr>
              <a:t>emperature</a:t>
            </a:r>
            <a:r>
              <a:rPr sz="1500" b="1" spc="-19" dirty="0" smtClean="0">
                <a:latin typeface="Arial"/>
                <a:cs typeface="Arial"/>
              </a:rPr>
              <a:t> </a:t>
            </a:r>
            <a:r>
              <a:rPr sz="1500" b="1" spc="0" dirty="0" smtClean="0">
                <a:latin typeface="Arial"/>
                <a:cs typeface="Arial"/>
              </a:rPr>
              <a:t>gradient</a:t>
            </a:r>
            <a:r>
              <a:rPr sz="1500" b="1" spc="-19" dirty="0" smtClean="0">
                <a:latin typeface="Arial"/>
                <a:cs typeface="Arial"/>
              </a:rPr>
              <a:t> </a:t>
            </a:r>
            <a:r>
              <a:rPr sz="1500" b="1" spc="0" dirty="0" smtClean="0">
                <a:latin typeface="Arial"/>
                <a:cs typeface="Arial"/>
              </a:rPr>
              <a:t>in</a:t>
            </a:r>
            <a:r>
              <a:rPr sz="1500" b="1" spc="-4" dirty="0" smtClean="0">
                <a:latin typeface="Arial"/>
                <a:cs typeface="Arial"/>
              </a:rPr>
              <a:t> </a:t>
            </a:r>
            <a:r>
              <a:rPr sz="1500" b="1" spc="0" dirty="0" smtClean="0">
                <a:latin typeface="Arial"/>
                <a:cs typeface="Arial"/>
              </a:rPr>
              <a:t>the</a:t>
            </a:r>
            <a:r>
              <a:rPr sz="1500" b="1" spc="-19" dirty="0" smtClean="0">
                <a:latin typeface="Arial"/>
                <a:cs typeface="Arial"/>
              </a:rPr>
              <a:t> </a:t>
            </a:r>
            <a:r>
              <a:rPr sz="1500" b="1" spc="0" dirty="0" smtClean="0">
                <a:latin typeface="Arial"/>
                <a:cs typeface="Arial"/>
              </a:rPr>
              <a:t>liquid</a:t>
            </a:r>
            <a:r>
              <a:rPr sz="1500" b="1" spc="-19" dirty="0" smtClean="0">
                <a:latin typeface="Arial"/>
                <a:cs typeface="Arial"/>
              </a:rPr>
              <a:t> </a:t>
            </a:r>
            <a:r>
              <a:rPr sz="1500" b="1" spc="0" dirty="0" smtClean="0">
                <a:latin typeface="Arial"/>
                <a:cs typeface="Arial"/>
              </a:rPr>
              <a:t>ahead</a:t>
            </a:r>
            <a:r>
              <a:rPr sz="1500" b="1" spc="-19" dirty="0" smtClean="0">
                <a:latin typeface="Arial"/>
                <a:cs typeface="Arial"/>
              </a:rPr>
              <a:t> </a:t>
            </a:r>
            <a:r>
              <a:rPr sz="1500" b="1" spc="0" dirty="0" smtClean="0">
                <a:latin typeface="Arial"/>
                <a:cs typeface="Arial"/>
              </a:rPr>
              <a:t>of</a:t>
            </a:r>
            <a:r>
              <a:rPr sz="1500" b="1" spc="-4" dirty="0" smtClean="0">
                <a:latin typeface="Arial"/>
                <a:cs typeface="Arial"/>
              </a:rPr>
              <a:t> </a:t>
            </a:r>
            <a:r>
              <a:rPr sz="1500" b="1" spc="0" dirty="0" smtClean="0">
                <a:latin typeface="Arial"/>
                <a:cs typeface="Arial"/>
              </a:rPr>
              <a:t>the nod</a:t>
            </a:r>
            <a:r>
              <a:rPr sz="1500" b="1" spc="-4" dirty="0" smtClean="0">
                <a:latin typeface="Arial"/>
                <a:cs typeface="Arial"/>
              </a:rPr>
              <a:t>ul</a:t>
            </a:r>
            <a:r>
              <a:rPr sz="1500" b="1" spc="0" dirty="0" smtClean="0">
                <a:latin typeface="Arial"/>
                <a:cs typeface="Arial"/>
              </a:rPr>
              <a:t>e</a:t>
            </a:r>
            <a:r>
              <a:rPr sz="1500" b="1" spc="-20" dirty="0" smtClean="0">
                <a:latin typeface="Arial"/>
                <a:cs typeface="Arial"/>
              </a:rPr>
              <a:t> </a:t>
            </a:r>
            <a:r>
              <a:rPr sz="1500" b="1" spc="0" dirty="0" smtClean="0">
                <a:latin typeface="Arial"/>
                <a:cs typeface="Arial"/>
              </a:rPr>
              <a:t>will</a:t>
            </a:r>
            <a:r>
              <a:rPr sz="1500" b="1" spc="12" dirty="0" smtClean="0">
                <a:latin typeface="Arial"/>
                <a:cs typeface="Arial"/>
              </a:rPr>
              <a:t> </a:t>
            </a:r>
            <a:r>
              <a:rPr sz="1500" b="1" spc="0" dirty="0" smtClean="0">
                <a:latin typeface="Arial"/>
                <a:cs typeface="Arial"/>
              </a:rPr>
              <a:t>increase</a:t>
            </a:r>
            <a:r>
              <a:rPr sz="1500" b="1" spc="-15" dirty="0" smtClean="0">
                <a:latin typeface="Arial"/>
                <a:cs typeface="Arial"/>
              </a:rPr>
              <a:t> </a:t>
            </a:r>
            <a:r>
              <a:rPr sz="1500" b="1" spc="0" dirty="0" smtClean="0">
                <a:latin typeface="Arial"/>
                <a:cs typeface="Arial"/>
              </a:rPr>
              <a:t>while</a:t>
            </a:r>
            <a:r>
              <a:rPr sz="1500" b="1" spc="2" dirty="0" smtClean="0">
                <a:latin typeface="Arial"/>
                <a:cs typeface="Arial"/>
              </a:rPr>
              <a:t> </a:t>
            </a:r>
            <a:r>
              <a:rPr sz="1500" b="1" spc="0" dirty="0" smtClean="0">
                <a:latin typeface="Arial"/>
                <a:cs typeface="Arial"/>
              </a:rPr>
              <a:t>that</a:t>
            </a:r>
            <a:r>
              <a:rPr sz="1500" b="1" spc="-19" dirty="0" smtClean="0">
                <a:latin typeface="Arial"/>
                <a:cs typeface="Arial"/>
              </a:rPr>
              <a:t> </a:t>
            </a:r>
            <a:r>
              <a:rPr sz="1500" b="1" spc="0" dirty="0" smtClean="0">
                <a:latin typeface="Arial"/>
                <a:cs typeface="Arial"/>
              </a:rPr>
              <a:t>in the</a:t>
            </a:r>
            <a:r>
              <a:rPr sz="1500" b="1" spc="-9" dirty="0" smtClean="0">
                <a:latin typeface="Arial"/>
                <a:cs typeface="Arial"/>
              </a:rPr>
              <a:t> </a:t>
            </a:r>
            <a:r>
              <a:rPr sz="1500" b="1" spc="0" dirty="0" smtClean="0">
                <a:latin typeface="Arial"/>
                <a:cs typeface="Arial"/>
              </a:rPr>
              <a:t>so</a:t>
            </a:r>
            <a:r>
              <a:rPr sz="1500" b="1" spc="4" dirty="0" smtClean="0">
                <a:latin typeface="Arial"/>
                <a:cs typeface="Arial"/>
              </a:rPr>
              <a:t>lid</a:t>
            </a:r>
            <a:endParaRPr sz="15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66017" y="6794923"/>
            <a:ext cx="242195" cy="217424"/>
          </a:xfrm>
          <a:prstGeom prst="rect">
            <a:avLst/>
          </a:prstGeom>
        </p:spPr>
        <p:txBody>
          <a:bodyPr wrap="square" lIns="0" tIns="10064" rIns="0" bIns="0" rtlCol="0">
            <a:noAutofit/>
          </a:bodyPr>
          <a:lstStyle/>
          <a:p>
            <a:pPr marL="12700">
              <a:lnSpc>
                <a:spcPts val="1585"/>
              </a:lnSpc>
            </a:pPr>
            <a:r>
              <a:rPr sz="1500" dirty="0" smtClean="0">
                <a:latin typeface="Wingdings"/>
                <a:cs typeface="Wingdings"/>
              </a:rPr>
              <a:t></a:t>
            </a:r>
            <a:endParaRPr sz="1500">
              <a:latin typeface="Wingdings"/>
              <a:cs typeface="Wingdings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736341" y="7348068"/>
            <a:ext cx="4367192" cy="1115055"/>
          </a:xfrm>
          <a:prstGeom prst="rect">
            <a:avLst/>
          </a:prstGeom>
        </p:spPr>
        <p:txBody>
          <a:bodyPr wrap="square" lIns="0" tIns="10445" rIns="0" bIns="0" rtlCol="0">
            <a:noAutofit/>
          </a:bodyPr>
          <a:lstStyle/>
          <a:p>
            <a:pPr marL="12700" marR="20158">
              <a:lnSpc>
                <a:spcPts val="1645"/>
              </a:lnSpc>
            </a:pPr>
            <a:r>
              <a:rPr sz="1500" b="1" dirty="0" smtClean="0">
                <a:latin typeface="Arial"/>
                <a:cs typeface="Arial"/>
              </a:rPr>
              <a:t>decreases.</a:t>
            </a:r>
            <a:endParaRPr sz="1500">
              <a:latin typeface="Arial"/>
              <a:cs typeface="Arial"/>
            </a:endParaRPr>
          </a:p>
          <a:p>
            <a:pPr marL="12700">
              <a:lnSpc>
                <a:spcPts val="1724"/>
              </a:lnSpc>
              <a:spcBef>
                <a:spcPts val="910"/>
              </a:spcBef>
            </a:pPr>
            <a:r>
              <a:rPr sz="1500" b="1" dirty="0" smtClean="0">
                <a:latin typeface="Arial"/>
                <a:cs typeface="Arial"/>
              </a:rPr>
              <a:t>More</a:t>
            </a:r>
            <a:r>
              <a:rPr sz="1500" b="1" spc="-9" dirty="0" smtClean="0">
                <a:latin typeface="Arial"/>
                <a:cs typeface="Arial"/>
              </a:rPr>
              <a:t> </a:t>
            </a:r>
            <a:r>
              <a:rPr sz="1500" b="1" spc="0" dirty="0" smtClean="0">
                <a:latin typeface="Arial"/>
                <a:cs typeface="Arial"/>
              </a:rPr>
              <a:t>heat</a:t>
            </a:r>
            <a:r>
              <a:rPr sz="1500" b="1" spc="-9" dirty="0" smtClean="0">
                <a:latin typeface="Arial"/>
                <a:cs typeface="Arial"/>
              </a:rPr>
              <a:t> </a:t>
            </a:r>
            <a:r>
              <a:rPr sz="1500" b="1" spc="0" dirty="0" smtClean="0">
                <a:latin typeface="Arial"/>
                <a:cs typeface="Arial"/>
              </a:rPr>
              <a:t>will</a:t>
            </a:r>
            <a:r>
              <a:rPr sz="1500" b="1" spc="14" dirty="0" smtClean="0">
                <a:latin typeface="Arial"/>
                <a:cs typeface="Arial"/>
              </a:rPr>
              <a:t> </a:t>
            </a:r>
            <a:r>
              <a:rPr sz="1500" b="1" spc="0" dirty="0" smtClean="0">
                <a:latin typeface="Arial"/>
                <a:cs typeface="Arial"/>
              </a:rPr>
              <a:t>be</a:t>
            </a:r>
            <a:r>
              <a:rPr sz="1500" b="1" spc="-9" dirty="0" smtClean="0">
                <a:latin typeface="Arial"/>
                <a:cs typeface="Arial"/>
              </a:rPr>
              <a:t> </a:t>
            </a:r>
            <a:r>
              <a:rPr sz="1500" b="1" spc="0" dirty="0" smtClean="0">
                <a:latin typeface="Arial"/>
                <a:cs typeface="Arial"/>
              </a:rPr>
              <a:t>conducted</a:t>
            </a:r>
            <a:r>
              <a:rPr sz="1500" b="1" spc="-24" dirty="0" smtClean="0">
                <a:latin typeface="Arial"/>
                <a:cs typeface="Arial"/>
              </a:rPr>
              <a:t> </a:t>
            </a:r>
            <a:r>
              <a:rPr sz="1500" b="1" spc="0" dirty="0" smtClean="0">
                <a:latin typeface="Arial"/>
                <a:cs typeface="Arial"/>
              </a:rPr>
              <a:t>into</a:t>
            </a:r>
            <a:r>
              <a:rPr sz="1500" b="1" spc="-9" dirty="0" smtClean="0">
                <a:latin typeface="Arial"/>
                <a:cs typeface="Arial"/>
              </a:rPr>
              <a:t> </a:t>
            </a:r>
            <a:r>
              <a:rPr sz="1500" b="1" spc="0" dirty="0" smtClean="0">
                <a:latin typeface="Arial"/>
                <a:cs typeface="Arial"/>
              </a:rPr>
              <a:t>the</a:t>
            </a:r>
            <a:r>
              <a:rPr sz="1500" b="1" spc="-9" dirty="0" smtClean="0">
                <a:latin typeface="Arial"/>
                <a:cs typeface="Arial"/>
              </a:rPr>
              <a:t> </a:t>
            </a:r>
            <a:r>
              <a:rPr sz="1500" b="1" spc="0" dirty="0" smtClean="0">
                <a:latin typeface="Arial"/>
                <a:cs typeface="Arial"/>
              </a:rPr>
              <a:t>protruding </a:t>
            </a:r>
            <a:endParaRPr sz="1500">
              <a:latin typeface="Arial"/>
              <a:cs typeface="Arial"/>
            </a:endParaRPr>
          </a:p>
          <a:p>
            <a:pPr marL="12700">
              <a:lnSpc>
                <a:spcPts val="1724"/>
              </a:lnSpc>
              <a:spcBef>
                <a:spcPts val="446"/>
              </a:spcBef>
            </a:pPr>
            <a:r>
              <a:rPr sz="1500" b="1" spc="-2" dirty="0" smtClean="0">
                <a:latin typeface="Arial"/>
                <a:cs typeface="Arial"/>
              </a:rPr>
              <a:t>solid and less away so that the growth rate will</a:t>
            </a:r>
            <a:endParaRPr sz="1500">
              <a:latin typeface="Arial"/>
              <a:cs typeface="Arial"/>
            </a:endParaRPr>
          </a:p>
          <a:p>
            <a:pPr marL="12704" marR="20158">
              <a:lnSpc>
                <a:spcPct val="95825"/>
              </a:lnSpc>
              <a:spcBef>
                <a:spcPts val="466"/>
              </a:spcBef>
            </a:pPr>
            <a:r>
              <a:rPr sz="1500" b="1" spc="-2" dirty="0" smtClean="0">
                <a:latin typeface="Arial"/>
                <a:cs typeface="Arial"/>
              </a:rPr>
              <a:t>decrease below that of the planar regions</a:t>
            </a:r>
            <a:endParaRPr sz="15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66003" y="7693322"/>
            <a:ext cx="242195" cy="217424"/>
          </a:xfrm>
          <a:prstGeom prst="rect">
            <a:avLst/>
          </a:prstGeom>
        </p:spPr>
        <p:txBody>
          <a:bodyPr wrap="square" lIns="0" tIns="10064" rIns="0" bIns="0" rtlCol="0">
            <a:noAutofit/>
          </a:bodyPr>
          <a:lstStyle/>
          <a:p>
            <a:pPr marL="12700">
              <a:lnSpc>
                <a:spcPts val="1585"/>
              </a:lnSpc>
            </a:pPr>
            <a:r>
              <a:rPr sz="1500" dirty="0" smtClean="0">
                <a:latin typeface="Wingdings"/>
                <a:cs typeface="Wingdings"/>
              </a:rPr>
              <a:t></a:t>
            </a:r>
            <a:endParaRPr sz="1500">
              <a:latin typeface="Wingdings"/>
              <a:cs typeface="Wingdings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66014" y="8590956"/>
            <a:ext cx="242195" cy="217424"/>
          </a:xfrm>
          <a:prstGeom prst="rect">
            <a:avLst/>
          </a:prstGeom>
        </p:spPr>
        <p:txBody>
          <a:bodyPr wrap="square" lIns="0" tIns="10064" rIns="0" bIns="0" rtlCol="0">
            <a:noAutofit/>
          </a:bodyPr>
          <a:lstStyle/>
          <a:p>
            <a:pPr marL="12700">
              <a:lnSpc>
                <a:spcPts val="1585"/>
              </a:lnSpc>
            </a:pPr>
            <a:r>
              <a:rPr sz="1500" dirty="0" smtClean="0">
                <a:latin typeface="Wingdings"/>
                <a:cs typeface="Wingdings"/>
              </a:rPr>
              <a:t></a:t>
            </a:r>
            <a:endParaRPr sz="1500">
              <a:latin typeface="Wingdings"/>
              <a:cs typeface="Wingdings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36351" y="8590885"/>
            <a:ext cx="4788596" cy="217495"/>
          </a:xfrm>
          <a:prstGeom prst="rect">
            <a:avLst/>
          </a:prstGeom>
        </p:spPr>
        <p:txBody>
          <a:bodyPr wrap="square" lIns="0" tIns="10445" rIns="0" bIns="0" rtlCol="0">
            <a:noAutofit/>
          </a:bodyPr>
          <a:lstStyle/>
          <a:p>
            <a:pPr marL="12700">
              <a:lnSpc>
                <a:spcPts val="1645"/>
              </a:lnSpc>
            </a:pPr>
            <a:r>
              <a:rPr sz="1500" b="1" spc="-1" dirty="0" smtClean="0">
                <a:latin typeface="Arial"/>
                <a:cs typeface="Arial"/>
              </a:rPr>
              <a:t>The protrusion will disappear </a:t>
            </a:r>
            <a:r>
              <a:rPr sz="1500" spc="0" dirty="0" smtClean="0">
                <a:latin typeface="Wingdings"/>
                <a:cs typeface="Wingdings"/>
              </a:rPr>
              <a:t></a:t>
            </a:r>
            <a:r>
              <a:rPr sz="1500" spc="44" dirty="0" smtClean="0">
                <a:latin typeface="Times New Roman"/>
                <a:cs typeface="Times New Roman"/>
              </a:rPr>
              <a:t> </a:t>
            </a:r>
            <a:r>
              <a:rPr sz="1500" b="1" spc="-1" dirty="0" smtClean="0">
                <a:latin typeface="Arial"/>
                <a:cs typeface="Arial"/>
              </a:rPr>
              <a:t>planar S/L interface</a:t>
            </a:r>
            <a:endParaRPr sz="15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662682" y="10077542"/>
            <a:ext cx="2256008" cy="217423"/>
          </a:xfrm>
          <a:prstGeom prst="rect">
            <a:avLst/>
          </a:prstGeom>
        </p:spPr>
        <p:txBody>
          <a:bodyPr wrap="square" lIns="0" tIns="10541" rIns="0" bIns="0" rtlCol="0">
            <a:noAutofit/>
          </a:bodyPr>
          <a:lstStyle/>
          <a:p>
            <a:pPr marL="12700">
              <a:lnSpc>
                <a:spcPts val="1660"/>
              </a:lnSpc>
            </a:pPr>
            <a:r>
              <a:rPr sz="1500" spc="58" dirty="0" smtClean="0">
                <a:latin typeface="Times New Roman"/>
                <a:cs typeface="Times New Roman"/>
              </a:rPr>
              <a:t>Solidification of materials</a:t>
            </a:r>
            <a:endParaRPr sz="15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781519" y="10077542"/>
            <a:ext cx="265545" cy="217423"/>
          </a:xfrm>
          <a:prstGeom prst="rect">
            <a:avLst/>
          </a:prstGeom>
        </p:spPr>
        <p:txBody>
          <a:bodyPr wrap="square" lIns="0" tIns="10541" rIns="0" bIns="0" rtlCol="0">
            <a:noAutofit/>
          </a:bodyPr>
          <a:lstStyle/>
          <a:p>
            <a:pPr marL="12700">
              <a:lnSpc>
                <a:spcPts val="1660"/>
              </a:lnSpc>
            </a:pPr>
            <a:r>
              <a:rPr lang="en-US" sz="1500" spc="75" dirty="0" smtClean="0">
                <a:latin typeface="Times New Roman"/>
                <a:cs typeface="Times New Roman"/>
              </a:rPr>
              <a:t>6</a:t>
            </a:r>
            <a:endParaRPr sz="1500" dirty="0">
              <a:latin typeface="Times New Roman"/>
              <a:cs typeface="Times New Roman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280416" y="1071372"/>
            <a:ext cx="6917435" cy="78485"/>
          </a:xfrm>
          <a:prstGeom prst="rect">
            <a:avLst/>
          </a:prstGeom>
        </p:spPr>
        <p:txBody>
          <a:bodyPr wrap="square" lIns="0" tIns="2285" rIns="0" bIns="0" rtlCol="0">
            <a:noAutofit/>
          </a:bodyPr>
          <a:lstStyle/>
          <a:p>
            <a:pPr marL="25400">
              <a:lnSpc>
                <a:spcPts val="600"/>
              </a:lnSpc>
            </a:pPr>
            <a:endParaRPr sz="6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object 41"/>
          <p:cNvSpPr/>
          <p:nvPr/>
        </p:nvSpPr>
        <p:spPr>
          <a:xfrm>
            <a:off x="280416" y="1071372"/>
            <a:ext cx="6917435" cy="78485"/>
          </a:xfrm>
          <a:custGeom>
            <a:avLst/>
            <a:gdLst/>
            <a:ahLst/>
            <a:cxnLst/>
            <a:rect l="l" t="t" r="r" b="b"/>
            <a:pathLst>
              <a:path w="6917435" h="78485">
                <a:moveTo>
                  <a:pt x="0" y="78485"/>
                </a:moveTo>
                <a:lnTo>
                  <a:pt x="6917435" y="78485"/>
                </a:lnTo>
                <a:lnTo>
                  <a:pt x="6917435" y="0"/>
                </a:lnTo>
                <a:lnTo>
                  <a:pt x="0" y="0"/>
                </a:lnTo>
                <a:lnTo>
                  <a:pt x="0" y="78485"/>
                </a:lnTo>
                <a:close/>
              </a:path>
            </a:pathLst>
          </a:custGeom>
          <a:solidFill>
            <a:srgbClr val="00FF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76200" y="2375916"/>
            <a:ext cx="7402068" cy="1187957"/>
          </a:xfrm>
          <a:custGeom>
            <a:avLst/>
            <a:gdLst/>
            <a:ahLst/>
            <a:cxnLst/>
            <a:rect l="l" t="t" r="r" b="b"/>
            <a:pathLst>
              <a:path w="7402068" h="1187957">
                <a:moveTo>
                  <a:pt x="0" y="1187957"/>
                </a:moveTo>
                <a:lnTo>
                  <a:pt x="7402068" y="1187957"/>
                </a:lnTo>
                <a:lnTo>
                  <a:pt x="7402068" y="0"/>
                </a:lnTo>
                <a:lnTo>
                  <a:pt x="0" y="0"/>
                </a:lnTo>
                <a:lnTo>
                  <a:pt x="0" y="1187957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5215127" y="1259581"/>
            <a:ext cx="2109215" cy="231190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76200" y="3563874"/>
            <a:ext cx="7402068" cy="1187958"/>
          </a:xfrm>
          <a:custGeom>
            <a:avLst/>
            <a:gdLst/>
            <a:ahLst/>
            <a:cxnLst/>
            <a:rect l="l" t="t" r="r" b="b"/>
            <a:pathLst>
              <a:path w="7402068" h="1187958">
                <a:moveTo>
                  <a:pt x="0" y="1187958"/>
                </a:moveTo>
                <a:lnTo>
                  <a:pt x="7402068" y="1187958"/>
                </a:lnTo>
                <a:lnTo>
                  <a:pt x="7402068" y="0"/>
                </a:lnTo>
                <a:lnTo>
                  <a:pt x="0" y="0"/>
                </a:lnTo>
                <a:lnTo>
                  <a:pt x="0" y="1187958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5215127" y="3557011"/>
            <a:ext cx="2109215" cy="120243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76200" y="4751832"/>
            <a:ext cx="7402068" cy="1187957"/>
          </a:xfrm>
          <a:custGeom>
            <a:avLst/>
            <a:gdLst/>
            <a:ahLst/>
            <a:cxnLst/>
            <a:rect l="l" t="t" r="r" b="b"/>
            <a:pathLst>
              <a:path w="7402068" h="1187957">
                <a:moveTo>
                  <a:pt x="7402068" y="1187957"/>
                </a:moveTo>
                <a:lnTo>
                  <a:pt x="7402068" y="0"/>
                </a:lnTo>
                <a:lnTo>
                  <a:pt x="0" y="0"/>
                </a:lnTo>
                <a:lnTo>
                  <a:pt x="0" y="1187957"/>
                </a:lnTo>
                <a:lnTo>
                  <a:pt x="7402068" y="1187957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5215127" y="4744970"/>
            <a:ext cx="2109215" cy="120243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76200" y="5939790"/>
            <a:ext cx="7402068" cy="1187958"/>
          </a:xfrm>
          <a:custGeom>
            <a:avLst/>
            <a:gdLst/>
            <a:ahLst/>
            <a:cxnLst/>
            <a:rect l="l" t="t" r="r" b="b"/>
            <a:pathLst>
              <a:path w="7402068" h="1187958">
                <a:moveTo>
                  <a:pt x="0" y="1187958"/>
                </a:moveTo>
                <a:lnTo>
                  <a:pt x="7402068" y="1187958"/>
                </a:lnTo>
                <a:lnTo>
                  <a:pt x="7402068" y="0"/>
                </a:lnTo>
                <a:lnTo>
                  <a:pt x="0" y="0"/>
                </a:lnTo>
                <a:lnTo>
                  <a:pt x="0" y="1187958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5215127" y="5932927"/>
            <a:ext cx="2109215" cy="1202435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76200" y="7127748"/>
            <a:ext cx="7402068" cy="1187958"/>
          </a:xfrm>
          <a:custGeom>
            <a:avLst/>
            <a:gdLst/>
            <a:ahLst/>
            <a:cxnLst/>
            <a:rect l="l" t="t" r="r" b="b"/>
            <a:pathLst>
              <a:path w="7402068" h="1187957">
                <a:moveTo>
                  <a:pt x="0" y="1187958"/>
                </a:moveTo>
                <a:lnTo>
                  <a:pt x="7402068" y="1187958"/>
                </a:lnTo>
                <a:lnTo>
                  <a:pt x="7402068" y="0"/>
                </a:lnTo>
                <a:lnTo>
                  <a:pt x="0" y="0"/>
                </a:lnTo>
                <a:lnTo>
                  <a:pt x="0" y="1187958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5215127" y="7120885"/>
            <a:ext cx="2109216" cy="163067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4691633" y="8064241"/>
            <a:ext cx="2143649" cy="255269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4438649" y="7274047"/>
            <a:ext cx="2817114" cy="1027937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4368546" y="7276719"/>
            <a:ext cx="2950463" cy="0"/>
          </a:xfrm>
          <a:custGeom>
            <a:avLst/>
            <a:gdLst/>
            <a:ahLst/>
            <a:cxnLst/>
            <a:rect l="l" t="t" r="r" b="b"/>
            <a:pathLst>
              <a:path w="2950463">
                <a:moveTo>
                  <a:pt x="0" y="0"/>
                </a:moveTo>
                <a:lnTo>
                  <a:pt x="2950463" y="0"/>
                </a:lnTo>
              </a:path>
            </a:pathLst>
          </a:custGeom>
          <a:ln w="660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4363212" y="7268717"/>
            <a:ext cx="2966466" cy="1046988"/>
          </a:xfrm>
          <a:custGeom>
            <a:avLst/>
            <a:gdLst/>
            <a:ahLst/>
            <a:cxnLst/>
            <a:rect l="l" t="t" r="r" b="b"/>
            <a:pathLst>
              <a:path w="2966466" h="1046988">
                <a:moveTo>
                  <a:pt x="2966466" y="0"/>
                </a:moveTo>
                <a:lnTo>
                  <a:pt x="2961132" y="10668"/>
                </a:lnTo>
                <a:lnTo>
                  <a:pt x="5334" y="10668"/>
                </a:lnTo>
                <a:lnTo>
                  <a:pt x="10667" y="5334"/>
                </a:lnTo>
                <a:lnTo>
                  <a:pt x="2955797" y="5334"/>
                </a:lnTo>
                <a:lnTo>
                  <a:pt x="2955797" y="10668"/>
                </a:lnTo>
                <a:lnTo>
                  <a:pt x="2961132" y="10668"/>
                </a:lnTo>
                <a:lnTo>
                  <a:pt x="2966466" y="0"/>
                </a:lnTo>
                <a:lnTo>
                  <a:pt x="0" y="0"/>
                </a:lnTo>
                <a:lnTo>
                  <a:pt x="0" y="1046988"/>
                </a:lnTo>
                <a:lnTo>
                  <a:pt x="2966466" y="1046988"/>
                </a:lnTo>
                <a:lnTo>
                  <a:pt x="296646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4691633" y="8312653"/>
            <a:ext cx="2143649" cy="1194815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4363212" y="8315706"/>
            <a:ext cx="2966466" cy="1187958"/>
          </a:xfrm>
          <a:custGeom>
            <a:avLst/>
            <a:gdLst/>
            <a:ahLst/>
            <a:cxnLst/>
            <a:rect l="l" t="t" r="r" b="b"/>
            <a:pathLst>
              <a:path w="2966466" h="1187957">
                <a:moveTo>
                  <a:pt x="0" y="0"/>
                </a:moveTo>
                <a:lnTo>
                  <a:pt x="0" y="1187958"/>
                </a:lnTo>
                <a:lnTo>
                  <a:pt x="2966466" y="1187958"/>
                </a:lnTo>
                <a:lnTo>
                  <a:pt x="2966466" y="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4691633" y="9500611"/>
            <a:ext cx="2143649" cy="439673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4368546" y="9503664"/>
            <a:ext cx="2950463" cy="506730"/>
          </a:xfrm>
          <a:custGeom>
            <a:avLst/>
            <a:gdLst/>
            <a:ahLst/>
            <a:cxnLst/>
            <a:rect l="l" t="t" r="r" b="b"/>
            <a:pathLst>
              <a:path w="2950463" h="506729">
                <a:moveTo>
                  <a:pt x="5333" y="0"/>
                </a:moveTo>
                <a:lnTo>
                  <a:pt x="0" y="501396"/>
                </a:lnTo>
                <a:lnTo>
                  <a:pt x="5333" y="506730"/>
                </a:lnTo>
                <a:lnTo>
                  <a:pt x="5333" y="501396"/>
                </a:lnTo>
                <a:lnTo>
                  <a:pt x="2950463" y="501396"/>
                </a:lnTo>
                <a:lnTo>
                  <a:pt x="2950463" y="0"/>
                </a:lnTo>
                <a:lnTo>
                  <a:pt x="533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7324344" y="9503664"/>
            <a:ext cx="0" cy="512063"/>
          </a:xfrm>
          <a:custGeom>
            <a:avLst/>
            <a:gdLst/>
            <a:ahLst/>
            <a:cxnLst/>
            <a:rect l="l" t="t" r="r" b="b"/>
            <a:pathLst>
              <a:path h="512063">
                <a:moveTo>
                  <a:pt x="0" y="0"/>
                </a:moveTo>
                <a:lnTo>
                  <a:pt x="0" y="512064"/>
                </a:lnTo>
              </a:path>
            </a:pathLst>
          </a:custGeom>
          <a:ln w="11938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4363212" y="9503664"/>
            <a:ext cx="2966466" cy="512063"/>
          </a:xfrm>
          <a:custGeom>
            <a:avLst/>
            <a:gdLst/>
            <a:ahLst/>
            <a:cxnLst/>
            <a:rect l="l" t="t" r="r" b="b"/>
            <a:pathLst>
              <a:path w="2966466" h="512063">
                <a:moveTo>
                  <a:pt x="10667" y="0"/>
                </a:moveTo>
                <a:lnTo>
                  <a:pt x="0" y="0"/>
                </a:lnTo>
                <a:lnTo>
                  <a:pt x="0" y="512064"/>
                </a:lnTo>
                <a:lnTo>
                  <a:pt x="2966466" y="512064"/>
                </a:lnTo>
                <a:lnTo>
                  <a:pt x="2955797" y="506730"/>
                </a:lnTo>
                <a:lnTo>
                  <a:pt x="2961132" y="501396"/>
                </a:lnTo>
                <a:lnTo>
                  <a:pt x="2966466" y="0"/>
                </a:lnTo>
                <a:lnTo>
                  <a:pt x="2955797" y="0"/>
                </a:lnTo>
                <a:lnTo>
                  <a:pt x="2955797" y="501396"/>
                </a:lnTo>
                <a:lnTo>
                  <a:pt x="10667" y="501396"/>
                </a:lnTo>
                <a:lnTo>
                  <a:pt x="10667" y="506730"/>
                </a:lnTo>
                <a:lnTo>
                  <a:pt x="5334" y="501396"/>
                </a:lnTo>
                <a:lnTo>
                  <a:pt x="10667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" name="object 20"/>
          <p:cNvSpPr txBox="1"/>
          <p:nvPr/>
        </p:nvSpPr>
        <p:spPr>
          <a:xfrm>
            <a:off x="1597406" y="522437"/>
            <a:ext cx="3991696" cy="299720"/>
          </a:xfrm>
          <a:prstGeom prst="rect">
            <a:avLst/>
          </a:prstGeom>
        </p:spPr>
        <p:txBody>
          <a:bodyPr wrap="square" lIns="0" tIns="14636" rIns="0" bIns="0" rtlCol="0">
            <a:noAutofit/>
          </a:bodyPr>
          <a:lstStyle/>
          <a:p>
            <a:pPr marL="12700">
              <a:lnSpc>
                <a:spcPts val="2305"/>
              </a:lnSpc>
            </a:pPr>
            <a:r>
              <a:rPr sz="2150" b="1" spc="-1" dirty="0" smtClean="0">
                <a:latin typeface="Arial"/>
                <a:cs typeface="Arial"/>
              </a:rPr>
              <a:t>Heat Flow &amp; Interface Stability</a:t>
            </a:r>
            <a:endParaRPr sz="2150">
              <a:latin typeface="Arial"/>
              <a:cs typeface="Aria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5594906" y="522437"/>
            <a:ext cx="401677" cy="299720"/>
          </a:xfrm>
          <a:prstGeom prst="rect">
            <a:avLst/>
          </a:prstGeom>
        </p:spPr>
        <p:txBody>
          <a:bodyPr wrap="square" lIns="0" tIns="14636" rIns="0" bIns="0" rtlCol="0">
            <a:noAutofit/>
          </a:bodyPr>
          <a:lstStyle/>
          <a:p>
            <a:pPr marL="12700">
              <a:lnSpc>
                <a:spcPts val="2305"/>
              </a:lnSpc>
            </a:pPr>
            <a:r>
              <a:rPr sz="2150" b="1" dirty="0" smtClean="0">
                <a:latin typeface="Arial"/>
                <a:cs typeface="Arial"/>
              </a:rPr>
              <a:t>(II)</a:t>
            </a:r>
            <a:endParaRPr sz="2150"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366014" y="1858616"/>
            <a:ext cx="4473794" cy="494034"/>
          </a:xfrm>
          <a:prstGeom prst="rect">
            <a:avLst/>
          </a:prstGeom>
        </p:spPr>
        <p:txBody>
          <a:bodyPr wrap="square" lIns="0" tIns="10445" rIns="0" bIns="0" rtlCol="0">
            <a:noAutofit/>
          </a:bodyPr>
          <a:lstStyle/>
          <a:p>
            <a:pPr marL="12700" marR="28803">
              <a:lnSpc>
                <a:spcPts val="1645"/>
              </a:lnSpc>
            </a:pPr>
            <a:r>
              <a:rPr sz="1500" b="1" spc="-1" dirty="0" smtClean="0">
                <a:latin typeface="Arial"/>
                <a:cs typeface="Arial"/>
              </a:rPr>
              <a:t>Case 2. Heat Conduction into Liquid</a:t>
            </a:r>
            <a:endParaRPr sz="1500">
              <a:latin typeface="Arial"/>
              <a:cs typeface="Arial"/>
            </a:endParaRPr>
          </a:p>
          <a:p>
            <a:pPr marL="12700">
              <a:lnSpc>
                <a:spcPct val="95825"/>
              </a:lnSpc>
              <a:spcBef>
                <a:spcPts val="367"/>
              </a:spcBef>
            </a:pPr>
            <a:r>
              <a:rPr sz="1500" b="1" spc="-1" dirty="0" smtClean="0">
                <a:latin typeface="Arial"/>
                <a:cs typeface="Arial"/>
              </a:rPr>
              <a:t>(nucleation occurs at impurity particles in liquid)</a:t>
            </a:r>
            <a:endParaRPr sz="150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366014" y="2735678"/>
            <a:ext cx="4175319" cy="252526"/>
          </a:xfrm>
          <a:prstGeom prst="rect">
            <a:avLst/>
          </a:prstGeom>
        </p:spPr>
        <p:txBody>
          <a:bodyPr wrap="square" lIns="0" tIns="11969" rIns="0" bIns="0" rtlCol="0">
            <a:noAutofit/>
          </a:bodyPr>
          <a:lstStyle/>
          <a:p>
            <a:pPr marL="12700">
              <a:lnSpc>
                <a:spcPts val="1885"/>
              </a:lnSpc>
            </a:pPr>
            <a:r>
              <a:rPr sz="2250" b="1" spc="-2" baseline="7730" dirty="0" smtClean="0">
                <a:latin typeface="Arial"/>
                <a:cs typeface="Arial"/>
              </a:rPr>
              <a:t>Solid grows into supercooled liquid below T</a:t>
            </a:r>
            <a:r>
              <a:rPr sz="1500" b="1" spc="-2" baseline="-11595" dirty="0" smtClean="0">
                <a:latin typeface="Arial"/>
                <a:cs typeface="Arial"/>
              </a:rPr>
              <a:t>m</a:t>
            </a:r>
            <a:endParaRPr sz="100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366014" y="3288128"/>
            <a:ext cx="4587486" cy="217424"/>
          </a:xfrm>
          <a:prstGeom prst="rect">
            <a:avLst/>
          </a:prstGeom>
        </p:spPr>
        <p:txBody>
          <a:bodyPr wrap="square" lIns="0" tIns="10445" rIns="0" bIns="0" rtlCol="0">
            <a:noAutofit/>
          </a:bodyPr>
          <a:lstStyle/>
          <a:p>
            <a:pPr marL="12700">
              <a:lnSpc>
                <a:spcPts val="1645"/>
              </a:lnSpc>
            </a:pPr>
            <a:r>
              <a:rPr sz="1500" b="1" spc="5" dirty="0" smtClean="0">
                <a:latin typeface="Arial"/>
                <a:cs typeface="Arial"/>
              </a:rPr>
              <a:t>If a protrusion forms on the solid in this case, the</a:t>
            </a:r>
            <a:endParaRPr sz="150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736346" y="3564734"/>
            <a:ext cx="4497922" cy="1128001"/>
          </a:xfrm>
          <a:prstGeom prst="rect">
            <a:avLst/>
          </a:prstGeom>
        </p:spPr>
        <p:txBody>
          <a:bodyPr wrap="square" lIns="0" tIns="10445" rIns="0" bIns="0" rtlCol="0">
            <a:noAutofit/>
          </a:bodyPr>
          <a:lstStyle/>
          <a:p>
            <a:pPr marL="12700" marR="20158">
              <a:lnSpc>
                <a:spcPts val="1645"/>
              </a:lnSpc>
            </a:pPr>
            <a:r>
              <a:rPr sz="1500" b="1" spc="-2" dirty="0" smtClean="0">
                <a:latin typeface="Arial"/>
                <a:cs typeface="Arial"/>
              </a:rPr>
              <a:t>negative temperature gradient in the liquid</a:t>
            </a:r>
            <a:endParaRPr sz="1500">
              <a:latin typeface="Arial"/>
              <a:cs typeface="Arial"/>
            </a:endParaRPr>
          </a:p>
          <a:p>
            <a:pPr marL="12700" marR="20158">
              <a:lnSpc>
                <a:spcPct val="95825"/>
              </a:lnSpc>
              <a:spcBef>
                <a:spcPts val="362"/>
              </a:spcBef>
            </a:pPr>
            <a:r>
              <a:rPr sz="1500" b="1" spc="-1" dirty="0" smtClean="0">
                <a:latin typeface="Arial"/>
                <a:cs typeface="Arial"/>
              </a:rPr>
              <a:t>becomes even more negative.</a:t>
            </a:r>
            <a:endParaRPr sz="1500">
              <a:latin typeface="Arial"/>
              <a:cs typeface="Arial"/>
            </a:endParaRPr>
          </a:p>
          <a:p>
            <a:pPr marL="12700">
              <a:lnSpc>
                <a:spcPts val="2170"/>
              </a:lnSpc>
              <a:spcBef>
                <a:spcPts val="880"/>
              </a:spcBef>
            </a:pPr>
            <a:r>
              <a:rPr sz="1500" b="1" spc="-1" dirty="0" smtClean="0">
                <a:latin typeface="Arial"/>
                <a:cs typeface="Arial"/>
              </a:rPr>
              <a:t>Heat removed more effectively from the tip of the protrusion than from the surrounding regions</a:t>
            </a:r>
            <a:endParaRPr sz="15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366008" y="4199541"/>
            <a:ext cx="242195" cy="217424"/>
          </a:xfrm>
          <a:prstGeom prst="rect">
            <a:avLst/>
          </a:prstGeom>
        </p:spPr>
        <p:txBody>
          <a:bodyPr wrap="square" lIns="0" tIns="10064" rIns="0" bIns="0" rtlCol="0">
            <a:noAutofit/>
          </a:bodyPr>
          <a:lstStyle/>
          <a:p>
            <a:pPr marL="12700">
              <a:lnSpc>
                <a:spcPts val="1585"/>
              </a:lnSpc>
            </a:pPr>
            <a:r>
              <a:rPr sz="1500" dirty="0" smtClean="0">
                <a:latin typeface="Wingdings"/>
                <a:cs typeface="Wingdings"/>
              </a:rPr>
              <a:t></a:t>
            </a:r>
            <a:endParaRPr sz="1500">
              <a:latin typeface="Wingdings"/>
              <a:cs typeface="Wingdings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366014" y="4834297"/>
            <a:ext cx="242195" cy="217424"/>
          </a:xfrm>
          <a:prstGeom prst="rect">
            <a:avLst/>
          </a:prstGeom>
        </p:spPr>
        <p:txBody>
          <a:bodyPr wrap="square" lIns="0" tIns="10064" rIns="0" bIns="0" rtlCol="0">
            <a:noAutofit/>
          </a:bodyPr>
          <a:lstStyle/>
          <a:p>
            <a:pPr marL="12700">
              <a:lnSpc>
                <a:spcPts val="1585"/>
              </a:lnSpc>
            </a:pPr>
            <a:r>
              <a:rPr sz="1500" dirty="0" smtClean="0">
                <a:latin typeface="Wingdings"/>
                <a:cs typeface="Wingdings"/>
              </a:rPr>
              <a:t></a:t>
            </a:r>
            <a:endParaRPr sz="1500">
              <a:latin typeface="Wingdings"/>
              <a:cs typeface="Wingdings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736351" y="4834226"/>
            <a:ext cx="4204699" cy="1128776"/>
          </a:xfrm>
          <a:prstGeom prst="rect">
            <a:avLst/>
          </a:prstGeom>
        </p:spPr>
        <p:txBody>
          <a:bodyPr wrap="square" lIns="0" tIns="10445" rIns="0" bIns="0" rtlCol="0">
            <a:noAutofit/>
          </a:bodyPr>
          <a:lstStyle/>
          <a:p>
            <a:pPr marL="12700" marR="20158">
              <a:lnSpc>
                <a:spcPts val="1645"/>
              </a:lnSpc>
            </a:pPr>
            <a:r>
              <a:rPr sz="1500" b="1" spc="-1" dirty="0" smtClean="0">
                <a:latin typeface="Arial"/>
                <a:cs typeface="Arial"/>
              </a:rPr>
              <a:t>The protrusion grows preferentially and a S/L</a:t>
            </a:r>
            <a:endParaRPr sz="1500">
              <a:latin typeface="Arial"/>
              <a:cs typeface="Arial"/>
            </a:endParaRPr>
          </a:p>
          <a:p>
            <a:pPr marL="12700">
              <a:lnSpc>
                <a:spcPts val="1724"/>
              </a:lnSpc>
              <a:spcBef>
                <a:spcPts val="367"/>
              </a:spcBef>
            </a:pPr>
            <a:r>
              <a:rPr sz="1500" b="1" spc="-2" dirty="0" smtClean="0">
                <a:latin typeface="Arial"/>
                <a:cs typeface="Arial"/>
              </a:rPr>
              <a:t>interface advancing into supercooled liquid is </a:t>
            </a:r>
            <a:endParaRPr sz="1500">
              <a:latin typeface="Arial"/>
              <a:cs typeface="Arial"/>
            </a:endParaRPr>
          </a:p>
          <a:p>
            <a:pPr marL="12700">
              <a:lnSpc>
                <a:spcPts val="1724"/>
              </a:lnSpc>
              <a:spcBef>
                <a:spcPts val="446"/>
              </a:spcBef>
            </a:pPr>
            <a:r>
              <a:rPr sz="1500" b="1" spc="0" dirty="0" smtClean="0">
                <a:latin typeface="Arial"/>
                <a:cs typeface="Arial"/>
              </a:rPr>
              <a:t>inherently unstable</a:t>
            </a:r>
            <a:endParaRPr sz="1500">
              <a:latin typeface="Arial"/>
              <a:cs typeface="Arial"/>
            </a:endParaRPr>
          </a:p>
          <a:p>
            <a:pPr marL="12700" marR="20158">
              <a:lnSpc>
                <a:spcPct val="95825"/>
              </a:lnSpc>
              <a:spcBef>
                <a:spcPts val="1113"/>
              </a:spcBef>
            </a:pPr>
            <a:r>
              <a:rPr sz="1500" b="1" spc="-1" dirty="0" smtClean="0">
                <a:latin typeface="Arial"/>
                <a:cs typeface="Arial"/>
              </a:rPr>
              <a:t>Spherical solid particles will grow into liquid</a:t>
            </a:r>
            <a:endParaRPr sz="15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66013" y="5745643"/>
            <a:ext cx="242195" cy="217424"/>
          </a:xfrm>
          <a:prstGeom prst="rect">
            <a:avLst/>
          </a:prstGeom>
        </p:spPr>
        <p:txBody>
          <a:bodyPr wrap="square" lIns="0" tIns="10064" rIns="0" bIns="0" rtlCol="0">
            <a:noAutofit/>
          </a:bodyPr>
          <a:lstStyle/>
          <a:p>
            <a:pPr marL="12700">
              <a:lnSpc>
                <a:spcPts val="1585"/>
              </a:lnSpc>
            </a:pPr>
            <a:r>
              <a:rPr sz="1500" dirty="0" smtClean="0">
                <a:latin typeface="Wingdings"/>
                <a:cs typeface="Wingdings"/>
              </a:rPr>
              <a:t></a:t>
            </a:r>
            <a:endParaRPr sz="1500">
              <a:latin typeface="Wingdings"/>
              <a:cs typeface="Wingdings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736346" y="6021422"/>
            <a:ext cx="4458755" cy="1128789"/>
          </a:xfrm>
          <a:prstGeom prst="rect">
            <a:avLst/>
          </a:prstGeom>
        </p:spPr>
        <p:txBody>
          <a:bodyPr wrap="square" lIns="0" tIns="10445" rIns="0" bIns="0" rtlCol="0">
            <a:noAutofit/>
          </a:bodyPr>
          <a:lstStyle/>
          <a:p>
            <a:pPr marL="12700" marR="20158">
              <a:lnSpc>
                <a:spcPts val="1645"/>
              </a:lnSpc>
            </a:pPr>
            <a:r>
              <a:rPr sz="1500" b="1" spc="0" dirty="0" smtClean="0">
                <a:latin typeface="Arial"/>
                <a:cs typeface="Arial"/>
              </a:rPr>
              <a:t>supercooled liquid, and develop arms in many</a:t>
            </a:r>
            <a:endParaRPr sz="1500">
              <a:latin typeface="Arial"/>
              <a:cs typeface="Arial"/>
            </a:endParaRPr>
          </a:p>
          <a:p>
            <a:pPr marL="12700" marR="20158">
              <a:lnSpc>
                <a:spcPct val="95825"/>
              </a:lnSpc>
              <a:spcBef>
                <a:spcPts val="367"/>
              </a:spcBef>
            </a:pPr>
            <a:r>
              <a:rPr sz="1500" b="1" dirty="0" smtClean="0">
                <a:latin typeface="Arial"/>
                <a:cs typeface="Arial"/>
              </a:rPr>
              <a:t>directions</a:t>
            </a:r>
            <a:endParaRPr sz="1500">
              <a:latin typeface="Arial"/>
              <a:cs typeface="Arial"/>
            </a:endParaRPr>
          </a:p>
          <a:p>
            <a:pPr marL="12700">
              <a:lnSpc>
                <a:spcPts val="2180"/>
              </a:lnSpc>
              <a:spcBef>
                <a:spcPts val="867"/>
              </a:spcBef>
            </a:pPr>
            <a:r>
              <a:rPr sz="1500" b="1" spc="-1" dirty="0" smtClean="0">
                <a:latin typeface="Arial"/>
                <a:cs typeface="Arial"/>
              </a:rPr>
              <a:t>As the primary arms elongate, their surfaces will also unstable and break up into secondary and</a:t>
            </a:r>
            <a:endParaRPr sz="15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66008" y="6656248"/>
            <a:ext cx="242195" cy="217424"/>
          </a:xfrm>
          <a:prstGeom prst="rect">
            <a:avLst/>
          </a:prstGeom>
        </p:spPr>
        <p:txBody>
          <a:bodyPr wrap="square" lIns="0" tIns="10064" rIns="0" bIns="0" rtlCol="0">
            <a:noAutofit/>
          </a:bodyPr>
          <a:lstStyle/>
          <a:p>
            <a:pPr marL="12700">
              <a:lnSpc>
                <a:spcPts val="1585"/>
              </a:lnSpc>
            </a:pPr>
            <a:r>
              <a:rPr sz="1500" dirty="0" smtClean="0">
                <a:latin typeface="Wingdings"/>
                <a:cs typeface="Wingdings"/>
              </a:rPr>
              <a:t></a:t>
            </a:r>
            <a:endParaRPr sz="1500">
              <a:latin typeface="Wingdings"/>
              <a:cs typeface="Wingdings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736346" y="7209379"/>
            <a:ext cx="2957002" cy="934460"/>
          </a:xfrm>
          <a:prstGeom prst="rect">
            <a:avLst/>
          </a:prstGeom>
        </p:spPr>
        <p:txBody>
          <a:bodyPr wrap="square" lIns="0" tIns="10445" rIns="0" bIns="0" rtlCol="0">
            <a:noAutofit/>
          </a:bodyPr>
          <a:lstStyle/>
          <a:p>
            <a:pPr marL="12700" marR="28803">
              <a:lnSpc>
                <a:spcPts val="1645"/>
              </a:lnSpc>
            </a:pPr>
            <a:r>
              <a:rPr sz="1500" b="1" spc="-1" dirty="0" smtClean="0">
                <a:latin typeface="Arial"/>
                <a:cs typeface="Arial"/>
              </a:rPr>
              <a:t>even tertiary arms.</a:t>
            </a:r>
            <a:endParaRPr sz="1500">
              <a:latin typeface="Arial"/>
              <a:cs typeface="Arial"/>
            </a:endParaRPr>
          </a:p>
          <a:p>
            <a:pPr marL="12700" marR="28803">
              <a:lnSpc>
                <a:spcPct val="95825"/>
              </a:lnSpc>
              <a:spcBef>
                <a:spcPts val="1012"/>
              </a:spcBef>
            </a:pPr>
            <a:r>
              <a:rPr sz="1500" b="1" spc="-1" dirty="0" smtClean="0">
                <a:latin typeface="Arial"/>
                <a:cs typeface="Arial"/>
              </a:rPr>
              <a:t>Dendrite (meaning tree)</a:t>
            </a:r>
            <a:endParaRPr sz="1500">
              <a:latin typeface="Arial"/>
              <a:cs typeface="Arial"/>
            </a:endParaRPr>
          </a:p>
          <a:p>
            <a:pPr marL="12700">
              <a:lnSpc>
                <a:spcPct val="95825"/>
              </a:lnSpc>
              <a:spcBef>
                <a:spcPts val="1101"/>
              </a:spcBef>
            </a:pPr>
            <a:r>
              <a:rPr sz="1500" b="1" spc="-1" dirty="0" smtClean="0">
                <a:latin typeface="Arial"/>
                <a:cs typeface="Arial"/>
              </a:rPr>
              <a:t>Thermal dendrite in pure metals</a:t>
            </a:r>
            <a:endParaRPr sz="15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66008" y="7567594"/>
            <a:ext cx="242195" cy="576316"/>
          </a:xfrm>
          <a:prstGeom prst="rect">
            <a:avLst/>
          </a:prstGeom>
        </p:spPr>
        <p:txBody>
          <a:bodyPr wrap="square" lIns="0" tIns="10064" rIns="0" bIns="0" rtlCol="0">
            <a:noAutofit/>
          </a:bodyPr>
          <a:lstStyle/>
          <a:p>
            <a:pPr marL="12700">
              <a:lnSpc>
                <a:spcPts val="1585"/>
              </a:lnSpc>
            </a:pPr>
            <a:r>
              <a:rPr sz="1500" dirty="0" smtClean="0">
                <a:latin typeface="Wingdings"/>
                <a:cs typeface="Wingdings"/>
              </a:rPr>
              <a:t></a:t>
            </a:r>
            <a:endParaRPr sz="1500">
              <a:latin typeface="Wingdings"/>
              <a:cs typeface="Wingdings"/>
            </a:endParaRPr>
          </a:p>
          <a:p>
            <a:pPr marL="12700">
              <a:lnSpc>
                <a:spcPct val="89274"/>
              </a:lnSpc>
              <a:spcBef>
                <a:spcPts val="1139"/>
              </a:spcBef>
            </a:pPr>
            <a:r>
              <a:rPr sz="1500" dirty="0" smtClean="0">
                <a:latin typeface="Wingdings"/>
                <a:cs typeface="Wingdings"/>
              </a:rPr>
              <a:t></a:t>
            </a:r>
            <a:endParaRPr sz="1500">
              <a:latin typeface="Wingdings"/>
              <a:cs typeface="Wingdings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662682" y="10077542"/>
            <a:ext cx="2256008" cy="217423"/>
          </a:xfrm>
          <a:prstGeom prst="rect">
            <a:avLst/>
          </a:prstGeom>
        </p:spPr>
        <p:txBody>
          <a:bodyPr wrap="square" lIns="0" tIns="10541" rIns="0" bIns="0" rtlCol="0">
            <a:noAutofit/>
          </a:bodyPr>
          <a:lstStyle/>
          <a:p>
            <a:pPr marL="12700">
              <a:lnSpc>
                <a:spcPts val="1660"/>
              </a:lnSpc>
            </a:pPr>
            <a:r>
              <a:rPr sz="1500" spc="58" dirty="0" smtClean="0">
                <a:latin typeface="Times New Roman"/>
                <a:cs typeface="Times New Roman"/>
              </a:rPr>
              <a:t>Solidification of materials</a:t>
            </a:r>
            <a:endParaRPr sz="15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781519" y="10077542"/>
            <a:ext cx="265545" cy="217423"/>
          </a:xfrm>
          <a:prstGeom prst="rect">
            <a:avLst/>
          </a:prstGeom>
        </p:spPr>
        <p:txBody>
          <a:bodyPr wrap="square" lIns="0" tIns="10541" rIns="0" bIns="0" rtlCol="0">
            <a:noAutofit/>
          </a:bodyPr>
          <a:lstStyle/>
          <a:p>
            <a:pPr marL="12700">
              <a:lnSpc>
                <a:spcPts val="1660"/>
              </a:lnSpc>
            </a:pPr>
            <a:r>
              <a:rPr lang="en-US" sz="1500" spc="75" dirty="0" smtClean="0">
                <a:latin typeface="Times New Roman"/>
                <a:cs typeface="Times New Roman"/>
              </a:rPr>
              <a:t>7</a:t>
            </a:r>
            <a:endParaRPr sz="1500" dirty="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363212" y="8315706"/>
            <a:ext cx="2966466" cy="118795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" name="object 3"/>
          <p:cNvSpPr txBox="1"/>
          <p:nvPr/>
        </p:nvSpPr>
        <p:spPr>
          <a:xfrm>
            <a:off x="4363212" y="9503664"/>
            <a:ext cx="2966466" cy="51206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" name="object 2"/>
          <p:cNvSpPr txBox="1"/>
          <p:nvPr/>
        </p:nvSpPr>
        <p:spPr>
          <a:xfrm>
            <a:off x="280416" y="1071372"/>
            <a:ext cx="6917435" cy="78485"/>
          </a:xfrm>
          <a:prstGeom prst="rect">
            <a:avLst/>
          </a:prstGeom>
        </p:spPr>
        <p:txBody>
          <a:bodyPr wrap="square" lIns="0" tIns="2285" rIns="0" bIns="0" rtlCol="0">
            <a:noAutofit/>
          </a:bodyPr>
          <a:lstStyle/>
          <a:p>
            <a:pPr marL="25400">
              <a:lnSpc>
                <a:spcPts val="600"/>
              </a:lnSpc>
            </a:pPr>
            <a:endParaRPr sz="6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object 42"/>
          <p:cNvSpPr txBox="1"/>
          <p:nvPr/>
        </p:nvSpPr>
        <p:spPr>
          <a:xfrm>
            <a:off x="76200" y="3504282"/>
            <a:ext cx="7402068" cy="1247549"/>
          </a:xfrm>
          <a:prstGeom prst="rect">
            <a:avLst/>
          </a:prstGeom>
        </p:spPr>
        <p:txBody>
          <a:bodyPr wrap="square" lIns="0" tIns="9810" rIns="0" bIns="0" rtlCol="0">
            <a:noAutofit/>
          </a:bodyPr>
          <a:lstStyle/>
          <a:p>
            <a:pPr marL="302514">
              <a:lnSpc>
                <a:spcPts val="1545"/>
              </a:lnSpc>
            </a:pPr>
            <a:r>
              <a:rPr sz="1500" spc="0" dirty="0" smtClean="0">
                <a:latin typeface="Arial"/>
                <a:cs typeface="Arial"/>
              </a:rPr>
              <a:t>At the tip of growing dendrite</a:t>
            </a:r>
            <a:endParaRPr sz="1500">
              <a:latin typeface="Arial"/>
              <a:cs typeface="Arial"/>
            </a:endParaRPr>
          </a:p>
        </p:txBody>
      </p:sp>
      <p:sp>
        <p:nvSpPr>
          <p:cNvPr id="41" name="object 41"/>
          <p:cNvSpPr/>
          <p:nvPr/>
        </p:nvSpPr>
        <p:spPr>
          <a:xfrm>
            <a:off x="280416" y="1071372"/>
            <a:ext cx="6917435" cy="78485"/>
          </a:xfrm>
          <a:custGeom>
            <a:avLst/>
            <a:gdLst/>
            <a:ahLst/>
            <a:cxnLst/>
            <a:rect l="l" t="t" r="r" b="b"/>
            <a:pathLst>
              <a:path w="6917435" h="78485">
                <a:moveTo>
                  <a:pt x="0" y="78485"/>
                </a:moveTo>
                <a:lnTo>
                  <a:pt x="6917435" y="78485"/>
                </a:lnTo>
                <a:lnTo>
                  <a:pt x="6917435" y="0"/>
                </a:lnTo>
                <a:lnTo>
                  <a:pt x="0" y="0"/>
                </a:lnTo>
                <a:lnTo>
                  <a:pt x="0" y="78485"/>
                </a:lnTo>
                <a:close/>
              </a:path>
            </a:pathLst>
          </a:custGeom>
          <a:solidFill>
            <a:srgbClr val="00FF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76200" y="2375916"/>
            <a:ext cx="7402068" cy="1187957"/>
          </a:xfrm>
          <a:custGeom>
            <a:avLst/>
            <a:gdLst/>
            <a:ahLst/>
            <a:cxnLst/>
            <a:rect l="l" t="t" r="r" b="b"/>
            <a:pathLst>
              <a:path w="7402068" h="1187957">
                <a:moveTo>
                  <a:pt x="0" y="1187957"/>
                </a:moveTo>
                <a:lnTo>
                  <a:pt x="7402068" y="1187957"/>
                </a:lnTo>
                <a:lnTo>
                  <a:pt x="7402068" y="0"/>
                </a:lnTo>
                <a:lnTo>
                  <a:pt x="0" y="0"/>
                </a:lnTo>
                <a:lnTo>
                  <a:pt x="0" y="1187957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76200" y="3563874"/>
            <a:ext cx="7402068" cy="1187958"/>
          </a:xfrm>
          <a:custGeom>
            <a:avLst/>
            <a:gdLst/>
            <a:ahLst/>
            <a:cxnLst/>
            <a:rect l="l" t="t" r="r" b="b"/>
            <a:pathLst>
              <a:path w="7402068" h="1187958">
                <a:moveTo>
                  <a:pt x="0" y="1187958"/>
                </a:moveTo>
                <a:lnTo>
                  <a:pt x="7402068" y="1187958"/>
                </a:lnTo>
                <a:lnTo>
                  <a:pt x="7402068" y="0"/>
                </a:lnTo>
                <a:lnTo>
                  <a:pt x="0" y="0"/>
                </a:lnTo>
                <a:lnTo>
                  <a:pt x="0" y="1187958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4010405" y="4167373"/>
            <a:ext cx="3387851" cy="177774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76200" y="5939790"/>
            <a:ext cx="7402068" cy="1187958"/>
          </a:xfrm>
          <a:custGeom>
            <a:avLst/>
            <a:gdLst/>
            <a:ahLst/>
            <a:cxnLst/>
            <a:rect l="l" t="t" r="r" b="b"/>
            <a:pathLst>
              <a:path w="7402068" h="1187958">
                <a:moveTo>
                  <a:pt x="0" y="1187958"/>
                </a:moveTo>
                <a:lnTo>
                  <a:pt x="7402068" y="1187958"/>
                </a:lnTo>
                <a:lnTo>
                  <a:pt x="7402068" y="0"/>
                </a:lnTo>
                <a:lnTo>
                  <a:pt x="0" y="0"/>
                </a:lnTo>
                <a:lnTo>
                  <a:pt x="0" y="1187958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4010405" y="5935214"/>
            <a:ext cx="3387851" cy="88772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76200" y="7127748"/>
            <a:ext cx="7402068" cy="1187958"/>
          </a:xfrm>
          <a:custGeom>
            <a:avLst/>
            <a:gdLst/>
            <a:ahLst/>
            <a:cxnLst/>
            <a:rect l="l" t="t" r="r" b="b"/>
            <a:pathLst>
              <a:path w="7402068" h="1187957">
                <a:moveTo>
                  <a:pt x="0" y="1187958"/>
                </a:moveTo>
                <a:lnTo>
                  <a:pt x="7402068" y="1187958"/>
                </a:lnTo>
                <a:lnTo>
                  <a:pt x="7402068" y="0"/>
                </a:lnTo>
                <a:lnTo>
                  <a:pt x="0" y="0"/>
                </a:lnTo>
                <a:lnTo>
                  <a:pt x="0" y="1187958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1575054" y="5027676"/>
            <a:ext cx="394716" cy="547115"/>
          </a:xfrm>
          <a:custGeom>
            <a:avLst/>
            <a:gdLst/>
            <a:ahLst/>
            <a:cxnLst/>
            <a:rect l="l" t="t" r="r" b="b"/>
            <a:pathLst>
              <a:path w="394716" h="547115">
                <a:moveTo>
                  <a:pt x="0" y="538734"/>
                </a:moveTo>
                <a:lnTo>
                  <a:pt x="11430" y="547115"/>
                </a:lnTo>
                <a:lnTo>
                  <a:pt x="352354" y="70715"/>
                </a:lnTo>
                <a:lnTo>
                  <a:pt x="360426" y="59436"/>
                </a:lnTo>
                <a:lnTo>
                  <a:pt x="380238" y="90677"/>
                </a:lnTo>
                <a:lnTo>
                  <a:pt x="394716" y="0"/>
                </a:lnTo>
                <a:lnTo>
                  <a:pt x="348996" y="51815"/>
                </a:lnTo>
                <a:lnTo>
                  <a:pt x="341182" y="62717"/>
                </a:lnTo>
                <a:lnTo>
                  <a:pt x="0" y="538734"/>
                </a:lnTo>
                <a:close/>
              </a:path>
              <a:path w="394716" h="547115">
                <a:moveTo>
                  <a:pt x="348996" y="51815"/>
                </a:moveTo>
                <a:lnTo>
                  <a:pt x="394716" y="0"/>
                </a:lnTo>
                <a:lnTo>
                  <a:pt x="313182" y="42672"/>
                </a:lnTo>
                <a:lnTo>
                  <a:pt x="341182" y="62717"/>
                </a:lnTo>
                <a:lnTo>
                  <a:pt x="348996" y="51815"/>
                </a:lnTo>
                <a:close/>
              </a:path>
              <a:path w="394716" h="547115">
                <a:moveTo>
                  <a:pt x="380238" y="90677"/>
                </a:moveTo>
                <a:lnTo>
                  <a:pt x="360426" y="59436"/>
                </a:lnTo>
                <a:lnTo>
                  <a:pt x="352354" y="70715"/>
                </a:lnTo>
                <a:lnTo>
                  <a:pt x="380238" y="9067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3" name="object 33"/>
          <p:cNvSpPr txBox="1"/>
          <p:nvPr/>
        </p:nvSpPr>
        <p:spPr>
          <a:xfrm>
            <a:off x="2357120" y="522437"/>
            <a:ext cx="2879216" cy="299720"/>
          </a:xfrm>
          <a:prstGeom prst="rect">
            <a:avLst/>
          </a:prstGeom>
        </p:spPr>
        <p:txBody>
          <a:bodyPr wrap="square" lIns="0" tIns="14636" rIns="0" bIns="0" rtlCol="0">
            <a:noAutofit/>
          </a:bodyPr>
          <a:lstStyle/>
          <a:p>
            <a:pPr marL="12700">
              <a:lnSpc>
                <a:spcPts val="2305"/>
              </a:lnSpc>
            </a:pPr>
            <a:r>
              <a:rPr sz="2150" b="1" spc="-1" dirty="0" smtClean="0">
                <a:latin typeface="Arial"/>
                <a:cs typeface="Arial"/>
              </a:rPr>
              <a:t>Growth of Dendrite (I)</a:t>
            </a:r>
            <a:endParaRPr sz="2150">
              <a:latin typeface="Arial"/>
              <a:cs typeface="Arial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1492231" y="1858616"/>
            <a:ext cx="4597225" cy="562681"/>
          </a:xfrm>
          <a:prstGeom prst="rect">
            <a:avLst/>
          </a:prstGeom>
        </p:spPr>
        <p:txBody>
          <a:bodyPr wrap="square" lIns="0" tIns="10445" rIns="0" bIns="0" rtlCol="0">
            <a:noAutofit/>
          </a:bodyPr>
          <a:lstStyle/>
          <a:p>
            <a:pPr marL="15004" marR="3062">
              <a:lnSpc>
                <a:spcPts val="1645"/>
              </a:lnSpc>
            </a:pPr>
            <a:r>
              <a:rPr sz="1500" b="1" spc="-1" dirty="0" smtClean="0">
                <a:latin typeface="Arial"/>
                <a:cs typeface="Arial"/>
              </a:rPr>
              <a:t>Dendrite in pure metals  </a:t>
            </a:r>
            <a:r>
              <a:rPr sz="1500" spc="0" dirty="0" smtClean="0">
                <a:latin typeface="Wingdings"/>
                <a:cs typeface="Wingdings"/>
              </a:rPr>
              <a:t></a:t>
            </a:r>
            <a:r>
              <a:rPr sz="1500" spc="42" dirty="0" smtClean="0">
                <a:latin typeface="Times New Roman"/>
                <a:cs typeface="Times New Roman"/>
              </a:rPr>
              <a:t>  </a:t>
            </a:r>
            <a:r>
              <a:rPr sz="1500" b="1" spc="-1" dirty="0" smtClean="0">
                <a:latin typeface="Arial"/>
                <a:cs typeface="Arial"/>
              </a:rPr>
              <a:t>Thermal undercooling</a:t>
            </a:r>
            <a:endParaRPr sz="1500">
              <a:latin typeface="Arial"/>
              <a:cs typeface="Arial"/>
            </a:endParaRPr>
          </a:p>
          <a:p>
            <a:pPr marL="12700">
              <a:lnSpc>
                <a:spcPct val="95825"/>
              </a:lnSpc>
              <a:spcBef>
                <a:spcPts val="910"/>
              </a:spcBef>
            </a:pPr>
            <a:r>
              <a:rPr sz="1500" b="1" spc="7" dirty="0" smtClean="0">
                <a:latin typeface="Arial"/>
                <a:cs typeface="Arial"/>
              </a:rPr>
              <a:t>Dendrite in alloys </a:t>
            </a:r>
            <a:r>
              <a:rPr sz="1500" spc="0" dirty="0" smtClean="0">
                <a:latin typeface="Wingdings"/>
                <a:cs typeface="Wingdings"/>
              </a:rPr>
              <a:t></a:t>
            </a:r>
            <a:r>
              <a:rPr sz="1500" spc="42" dirty="0" smtClean="0">
                <a:latin typeface="Times New Roman"/>
                <a:cs typeface="Times New Roman"/>
              </a:rPr>
              <a:t>  </a:t>
            </a:r>
            <a:r>
              <a:rPr sz="1500" b="1" spc="7" dirty="0" smtClean="0">
                <a:latin typeface="Arial"/>
                <a:cs typeface="Arial"/>
              </a:rPr>
              <a:t>Constitutional undercooling</a:t>
            </a:r>
            <a:endParaRPr sz="1500">
              <a:latin typeface="Arial"/>
              <a:cs typeface="Arial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393446" y="2548988"/>
            <a:ext cx="5361327" cy="494034"/>
          </a:xfrm>
          <a:prstGeom prst="rect">
            <a:avLst/>
          </a:prstGeom>
        </p:spPr>
        <p:txBody>
          <a:bodyPr wrap="square" lIns="0" tIns="10445" rIns="0" bIns="0" rtlCol="0">
            <a:noAutofit/>
          </a:bodyPr>
          <a:lstStyle/>
          <a:p>
            <a:pPr marL="12700">
              <a:lnSpc>
                <a:spcPts val="1645"/>
              </a:lnSpc>
            </a:pPr>
            <a:r>
              <a:rPr sz="1500" spc="-1" dirty="0" smtClean="0">
                <a:latin typeface="Arial"/>
                <a:cs typeface="Arial"/>
              </a:rPr>
              <a:t>Dendrite arms are always in certain crystallographic directions:</a:t>
            </a:r>
            <a:endParaRPr sz="1500">
              <a:latin typeface="Arial"/>
              <a:cs typeface="Arial"/>
            </a:endParaRPr>
          </a:p>
          <a:p>
            <a:pPr marL="383037" marR="28803">
              <a:lnSpc>
                <a:spcPct val="95825"/>
              </a:lnSpc>
              <a:spcBef>
                <a:spcPts val="367"/>
              </a:spcBef>
            </a:pPr>
            <a:r>
              <a:rPr sz="1500" spc="-1" dirty="0" smtClean="0">
                <a:latin typeface="Arial"/>
                <a:cs typeface="Arial"/>
              </a:rPr>
              <a:t>eg. &lt;100&gt; in cubic, &lt;1-100&gt; in hcp</a:t>
            </a:r>
            <a:endParaRPr sz="1500">
              <a:latin typeface="Arial"/>
              <a:cs typeface="Arial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366014" y="3491582"/>
            <a:ext cx="3938010" cy="1253742"/>
          </a:xfrm>
          <a:prstGeom prst="rect">
            <a:avLst/>
          </a:prstGeom>
        </p:spPr>
        <p:txBody>
          <a:bodyPr wrap="square" lIns="0" tIns="10445" rIns="0" bIns="0" rtlCol="0">
            <a:noAutofit/>
          </a:bodyPr>
          <a:lstStyle/>
          <a:p>
            <a:pPr marL="12700" marR="28803">
              <a:lnSpc>
                <a:spcPts val="1645"/>
              </a:lnSpc>
            </a:pPr>
            <a:r>
              <a:rPr sz="1500" spc="0" dirty="0" smtClean="0">
                <a:latin typeface="Arial"/>
                <a:cs typeface="Arial"/>
              </a:rPr>
              <a:t>At the tip of growing dendrite</a:t>
            </a:r>
            <a:endParaRPr sz="1500">
              <a:latin typeface="Arial"/>
              <a:cs typeface="Arial"/>
            </a:endParaRPr>
          </a:p>
          <a:p>
            <a:pPr marL="383031" marR="28803">
              <a:lnSpc>
                <a:spcPct val="95825"/>
              </a:lnSpc>
              <a:spcBef>
                <a:spcPts val="910"/>
              </a:spcBef>
            </a:pPr>
            <a:r>
              <a:rPr sz="1500" spc="-1" dirty="0" smtClean="0">
                <a:latin typeface="Arial"/>
                <a:cs typeface="Arial"/>
              </a:rPr>
              <a:t>- Heat conducting away from the tip</a:t>
            </a:r>
            <a:endParaRPr sz="1500">
              <a:latin typeface="Arial"/>
              <a:cs typeface="Arial"/>
            </a:endParaRPr>
          </a:p>
          <a:p>
            <a:pPr marL="383031">
              <a:lnSpc>
                <a:spcPct val="95825"/>
              </a:lnSpc>
              <a:spcBef>
                <a:spcPts val="993"/>
              </a:spcBef>
            </a:pPr>
            <a:r>
              <a:rPr sz="1500" spc="-3" dirty="0" smtClean="0">
                <a:latin typeface="Arial"/>
                <a:cs typeface="Arial"/>
              </a:rPr>
              <a:t>- Assuming isothermal in solid (dT/dx = 0)</a:t>
            </a:r>
            <a:endParaRPr sz="1500">
              <a:latin typeface="Arial"/>
              <a:cs typeface="Arial"/>
            </a:endParaRPr>
          </a:p>
          <a:p>
            <a:pPr marL="383031" marR="28803">
              <a:lnSpc>
                <a:spcPct val="95825"/>
              </a:lnSpc>
              <a:spcBef>
                <a:spcPts val="999"/>
              </a:spcBef>
            </a:pPr>
            <a:r>
              <a:rPr sz="1500" spc="-1" dirty="0" smtClean="0">
                <a:latin typeface="Arial"/>
                <a:cs typeface="Arial"/>
              </a:rPr>
              <a:t>- Growth rate of dendrite tip</a:t>
            </a:r>
            <a:endParaRPr sz="1500">
              <a:latin typeface="Arial"/>
              <a:cs typeface="Arial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1964689" y="4873850"/>
            <a:ext cx="376899" cy="526114"/>
          </a:xfrm>
          <a:prstGeom prst="rect">
            <a:avLst/>
          </a:prstGeom>
        </p:spPr>
        <p:txBody>
          <a:bodyPr wrap="square" lIns="0" tIns="10445" rIns="0" bIns="0" rtlCol="0">
            <a:noAutofit/>
          </a:bodyPr>
          <a:lstStyle/>
          <a:p>
            <a:pPr marL="12700" marR="29774">
              <a:lnSpc>
                <a:spcPts val="1645"/>
              </a:lnSpc>
            </a:pPr>
            <a:r>
              <a:rPr sz="1500" dirty="0" smtClean="0">
                <a:latin typeface="Arial"/>
                <a:cs typeface="Arial"/>
              </a:rPr>
              <a:t>0</a:t>
            </a:r>
            <a:endParaRPr sz="1500">
              <a:latin typeface="Arial"/>
              <a:cs typeface="Arial"/>
            </a:endParaRPr>
          </a:p>
          <a:p>
            <a:pPr marL="36329">
              <a:lnSpc>
                <a:spcPct val="102091"/>
              </a:lnSpc>
              <a:spcBef>
                <a:spcPts val="465"/>
              </a:spcBef>
            </a:pPr>
            <a:r>
              <a:rPr sz="1550" dirty="0" smtClean="0">
                <a:latin typeface="Symbol"/>
                <a:cs typeface="Symbol"/>
              </a:rPr>
              <a:t></a:t>
            </a:r>
            <a:r>
              <a:rPr sz="1550" spc="-13" dirty="0" smtClean="0">
                <a:latin typeface="Times New Roman"/>
                <a:cs typeface="Times New Roman"/>
              </a:rPr>
              <a:t> </a:t>
            </a:r>
            <a:r>
              <a:rPr sz="1550" b="1" spc="0" dirty="0" smtClean="0">
                <a:latin typeface="Arial"/>
                <a:cs typeface="Arial"/>
              </a:rPr>
              <a:t>K</a:t>
            </a:r>
            <a:endParaRPr sz="1550">
              <a:latin typeface="Arial"/>
              <a:cs typeface="Arial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1588273" y="5050098"/>
            <a:ext cx="401332" cy="2558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45"/>
              </a:lnSpc>
            </a:pPr>
            <a:r>
              <a:rPr sz="1550" b="1" u="sng" spc="-18" dirty="0" smtClean="0">
                <a:latin typeface="Arial"/>
                <a:cs typeface="Arial"/>
              </a:rPr>
              <a:t>dT</a:t>
            </a:r>
            <a:r>
              <a:rPr sz="1350" b="1" u="sng" spc="-18" baseline="-12883" dirty="0" smtClean="0">
                <a:latin typeface="Arial"/>
                <a:cs typeface="Arial"/>
              </a:rPr>
              <a:t>S </a:t>
            </a:r>
            <a:endParaRPr sz="900">
              <a:latin typeface="Arial"/>
              <a:cs typeface="Arial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2424950" y="5050845"/>
            <a:ext cx="558495" cy="347090"/>
          </a:xfrm>
          <a:prstGeom prst="rect">
            <a:avLst/>
          </a:prstGeom>
        </p:spPr>
        <p:txBody>
          <a:bodyPr wrap="square" lIns="0" tIns="17113" rIns="0" bIns="0" rtlCol="0">
            <a:noAutofit/>
          </a:bodyPr>
          <a:lstStyle/>
          <a:p>
            <a:pPr marL="12700">
              <a:lnSpc>
                <a:spcPts val="2695"/>
              </a:lnSpc>
            </a:pPr>
            <a:r>
              <a:rPr sz="2325" b="1" u="sng" spc="1" baseline="29923" dirty="0" smtClean="0">
                <a:latin typeface="Arial"/>
                <a:cs typeface="Arial"/>
              </a:rPr>
              <a:t>dT</a:t>
            </a:r>
            <a:r>
              <a:rPr sz="1350" b="1" u="sng" spc="1" baseline="25767" dirty="0" smtClean="0">
                <a:latin typeface="Arial"/>
                <a:cs typeface="Arial"/>
              </a:rPr>
              <a:t>L </a:t>
            </a:r>
            <a:r>
              <a:rPr sz="1350" b="1" spc="1" baseline="25767" dirty="0" smtClean="0">
                <a:latin typeface="Arial"/>
                <a:cs typeface="Arial"/>
              </a:rPr>
              <a:t> </a:t>
            </a:r>
            <a:r>
              <a:rPr sz="1550" spc="0" dirty="0" smtClean="0">
                <a:latin typeface="Symbol"/>
                <a:cs typeface="Symbol"/>
              </a:rPr>
              <a:t></a:t>
            </a:r>
            <a:endParaRPr sz="1550">
              <a:latin typeface="Symbol"/>
              <a:cs typeface="Symbol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1296420" y="5178117"/>
            <a:ext cx="196752" cy="221867"/>
          </a:xfrm>
          <a:prstGeom prst="rect">
            <a:avLst/>
          </a:prstGeom>
        </p:spPr>
        <p:txBody>
          <a:bodyPr wrap="square" lIns="0" tIns="10668" rIns="0" bIns="0" rtlCol="0">
            <a:noAutofit/>
          </a:bodyPr>
          <a:lstStyle/>
          <a:p>
            <a:pPr marL="12700">
              <a:lnSpc>
                <a:spcPts val="1680"/>
              </a:lnSpc>
            </a:pPr>
            <a:r>
              <a:rPr sz="1550" b="1" dirty="0" smtClean="0">
                <a:latin typeface="Arial"/>
                <a:cs typeface="Arial"/>
              </a:rPr>
              <a:t>K</a:t>
            </a:r>
            <a:endParaRPr sz="1550">
              <a:latin typeface="Arial"/>
              <a:cs typeface="Arial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2961386" y="5178097"/>
            <a:ext cx="284146" cy="221867"/>
          </a:xfrm>
          <a:prstGeom prst="rect">
            <a:avLst/>
          </a:prstGeom>
        </p:spPr>
        <p:txBody>
          <a:bodyPr wrap="square" lIns="0" tIns="10668" rIns="0" bIns="0" rtlCol="0">
            <a:noAutofit/>
          </a:bodyPr>
          <a:lstStyle/>
          <a:p>
            <a:pPr marL="12700">
              <a:lnSpc>
                <a:spcPts val="1680"/>
              </a:lnSpc>
            </a:pPr>
            <a:r>
              <a:rPr sz="1550" b="1" dirty="0" smtClean="0">
                <a:latin typeface="Arial"/>
                <a:cs typeface="Arial"/>
              </a:rPr>
              <a:t>vL</a:t>
            </a:r>
            <a:endParaRPr sz="1550">
              <a:latin typeface="Arial"/>
              <a:cs typeface="Arial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1451874" y="5293199"/>
            <a:ext cx="119032" cy="140006"/>
          </a:xfrm>
          <a:prstGeom prst="rect">
            <a:avLst/>
          </a:prstGeom>
        </p:spPr>
        <p:txBody>
          <a:bodyPr wrap="square" lIns="0" tIns="6477" rIns="0" bIns="0" rtlCol="0">
            <a:noAutofit/>
          </a:bodyPr>
          <a:lstStyle/>
          <a:p>
            <a:pPr marL="12700">
              <a:lnSpc>
                <a:spcPts val="1019"/>
              </a:lnSpc>
            </a:pPr>
            <a:r>
              <a:rPr sz="900" b="1" dirty="0" smtClean="0">
                <a:latin typeface="Arial"/>
                <a:cs typeface="Arial"/>
              </a:rPr>
              <a:t>S</a:t>
            </a:r>
            <a:endParaRPr sz="900">
              <a:latin typeface="Arial"/>
              <a:cs typeface="Arial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2294641" y="5293199"/>
            <a:ext cx="112596" cy="140006"/>
          </a:xfrm>
          <a:prstGeom prst="rect">
            <a:avLst/>
          </a:prstGeom>
        </p:spPr>
        <p:txBody>
          <a:bodyPr wrap="square" lIns="0" tIns="6477" rIns="0" bIns="0" rtlCol="0">
            <a:noAutofit/>
          </a:bodyPr>
          <a:lstStyle/>
          <a:p>
            <a:pPr marL="12700">
              <a:lnSpc>
                <a:spcPts val="1019"/>
              </a:lnSpc>
            </a:pPr>
            <a:r>
              <a:rPr sz="900" b="1" dirty="0" smtClean="0">
                <a:latin typeface="Arial"/>
                <a:cs typeface="Arial"/>
              </a:rPr>
              <a:t>L</a:t>
            </a:r>
            <a:endParaRPr sz="900">
              <a:latin typeface="Arial"/>
              <a:cs typeface="Arial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3202940" y="5293199"/>
            <a:ext cx="106329" cy="140006"/>
          </a:xfrm>
          <a:prstGeom prst="rect">
            <a:avLst/>
          </a:prstGeom>
        </p:spPr>
        <p:txBody>
          <a:bodyPr wrap="square" lIns="0" tIns="6477" rIns="0" bIns="0" rtlCol="0">
            <a:noAutofit/>
          </a:bodyPr>
          <a:lstStyle/>
          <a:p>
            <a:pPr marL="12700">
              <a:lnSpc>
                <a:spcPts val="1019"/>
              </a:lnSpc>
            </a:pPr>
            <a:r>
              <a:rPr sz="900" b="1" dirty="0" smtClean="0">
                <a:latin typeface="Arial"/>
                <a:cs typeface="Arial"/>
              </a:rPr>
              <a:t>v</a:t>
            </a:r>
            <a:endParaRPr sz="900">
              <a:latin typeface="Arial"/>
              <a:cs typeface="Aria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1634757" y="5328218"/>
            <a:ext cx="284146" cy="221867"/>
          </a:xfrm>
          <a:prstGeom prst="rect">
            <a:avLst/>
          </a:prstGeom>
        </p:spPr>
        <p:txBody>
          <a:bodyPr wrap="square" lIns="0" tIns="10668" rIns="0" bIns="0" rtlCol="0">
            <a:noAutofit/>
          </a:bodyPr>
          <a:lstStyle/>
          <a:p>
            <a:pPr marL="12700">
              <a:lnSpc>
                <a:spcPts val="1680"/>
              </a:lnSpc>
            </a:pPr>
            <a:r>
              <a:rPr sz="1550" b="1" dirty="0" smtClean="0">
                <a:latin typeface="Arial"/>
                <a:cs typeface="Arial"/>
              </a:rPr>
              <a:t>dx</a:t>
            </a:r>
            <a:endParaRPr sz="1550">
              <a:latin typeface="Arial"/>
              <a:cs typeface="Aria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2466857" y="5328218"/>
            <a:ext cx="284146" cy="221867"/>
          </a:xfrm>
          <a:prstGeom prst="rect">
            <a:avLst/>
          </a:prstGeom>
        </p:spPr>
        <p:txBody>
          <a:bodyPr wrap="square" lIns="0" tIns="10668" rIns="0" bIns="0" rtlCol="0">
            <a:noAutofit/>
          </a:bodyPr>
          <a:lstStyle/>
          <a:p>
            <a:pPr marL="12700">
              <a:lnSpc>
                <a:spcPts val="1680"/>
              </a:lnSpc>
            </a:pPr>
            <a:r>
              <a:rPr sz="1550" b="1" dirty="0" smtClean="0">
                <a:latin typeface="Arial"/>
                <a:cs typeface="Arial"/>
              </a:rPr>
              <a:t>dx</a:t>
            </a:r>
            <a:endParaRPr sz="1550">
              <a:latin typeface="Arial"/>
              <a:cs typeface="Aria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2005078" y="5677969"/>
            <a:ext cx="687855" cy="25586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35"/>
              </a:lnSpc>
            </a:pPr>
            <a:r>
              <a:rPr sz="1550" b="1" u="sng" spc="5" dirty="0" smtClean="0">
                <a:latin typeface="Arial"/>
                <a:cs typeface="Arial"/>
              </a:rPr>
              <a:t>K</a:t>
            </a:r>
            <a:r>
              <a:rPr sz="1350" b="1" u="sng" spc="5" baseline="-12883" dirty="0" smtClean="0">
                <a:latin typeface="Arial"/>
                <a:cs typeface="Arial"/>
              </a:rPr>
              <a:t>L </a:t>
            </a:r>
            <a:r>
              <a:rPr sz="1350" b="1" spc="5" baseline="-12883" dirty="0" smtClean="0">
                <a:latin typeface="Arial"/>
                <a:cs typeface="Arial"/>
              </a:rPr>
              <a:t> </a:t>
            </a:r>
            <a:r>
              <a:rPr sz="1550" b="1" u="sng" spc="5" dirty="0" smtClean="0">
                <a:latin typeface="Arial"/>
                <a:cs typeface="Arial"/>
              </a:rPr>
              <a:t>dT</a:t>
            </a:r>
            <a:r>
              <a:rPr sz="1350" b="1" u="sng" spc="5" baseline="-12883" dirty="0" smtClean="0">
                <a:latin typeface="Arial"/>
                <a:cs typeface="Arial"/>
              </a:rPr>
              <a:t>L </a:t>
            </a:r>
            <a:endParaRPr sz="900"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402334" y="5803193"/>
            <a:ext cx="593368" cy="223897"/>
          </a:xfrm>
          <a:prstGeom prst="rect">
            <a:avLst/>
          </a:prstGeom>
        </p:spPr>
        <p:txBody>
          <a:bodyPr wrap="square" lIns="0" tIns="10858" rIns="0" bIns="0" rtlCol="0">
            <a:noAutofit/>
          </a:bodyPr>
          <a:lstStyle/>
          <a:p>
            <a:pPr marL="12700">
              <a:lnSpc>
                <a:spcPts val="1710"/>
              </a:lnSpc>
            </a:pPr>
            <a:r>
              <a:rPr sz="1550" dirty="0" smtClean="0">
                <a:latin typeface="Symbol"/>
                <a:cs typeface="Symbol"/>
              </a:rPr>
              <a:t></a:t>
            </a:r>
            <a:r>
              <a:rPr sz="1550" spc="354" dirty="0" smtClean="0">
                <a:latin typeface="Times New Roman"/>
                <a:cs typeface="Times New Roman"/>
              </a:rPr>
              <a:t> </a:t>
            </a:r>
            <a:r>
              <a:rPr sz="1550" b="1" spc="0" dirty="0" smtClean="0">
                <a:latin typeface="Arial"/>
                <a:cs typeface="Arial"/>
              </a:rPr>
              <a:t>v </a:t>
            </a:r>
            <a:r>
              <a:rPr sz="1550" spc="0" dirty="0" smtClean="0">
                <a:latin typeface="Symbol"/>
                <a:cs typeface="Symbol"/>
              </a:rPr>
              <a:t></a:t>
            </a:r>
            <a:endParaRPr sz="1550">
              <a:latin typeface="Symbol"/>
              <a:cs typeface="Symbo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2016497" y="5955337"/>
            <a:ext cx="616915" cy="255869"/>
          </a:xfrm>
          <a:prstGeom prst="rect">
            <a:avLst/>
          </a:prstGeom>
        </p:spPr>
        <p:txBody>
          <a:bodyPr wrap="square" lIns="0" tIns="12350" rIns="0" bIns="0" rtlCol="0">
            <a:noAutofit/>
          </a:bodyPr>
          <a:lstStyle/>
          <a:p>
            <a:pPr marL="12700">
              <a:lnSpc>
                <a:spcPts val="1945"/>
              </a:lnSpc>
            </a:pPr>
            <a:r>
              <a:rPr sz="1550" b="1" spc="100" dirty="0" smtClean="0">
                <a:latin typeface="Arial"/>
                <a:cs typeface="Arial"/>
              </a:rPr>
              <a:t>L</a:t>
            </a:r>
            <a:r>
              <a:rPr sz="1350" b="1" spc="0" baseline="-12883" dirty="0" smtClean="0">
                <a:latin typeface="Arial"/>
                <a:cs typeface="Arial"/>
              </a:rPr>
              <a:t>v   </a:t>
            </a:r>
            <a:r>
              <a:rPr sz="1350" b="1" spc="25" baseline="-12883" dirty="0" smtClean="0">
                <a:latin typeface="Arial"/>
                <a:cs typeface="Arial"/>
              </a:rPr>
              <a:t> </a:t>
            </a:r>
            <a:r>
              <a:rPr sz="1550" b="1" spc="0" dirty="0" smtClean="0">
                <a:latin typeface="Arial"/>
                <a:cs typeface="Arial"/>
              </a:rPr>
              <a:t>dx</a:t>
            </a:r>
            <a:endParaRPr sz="155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791979" y="6391223"/>
            <a:ext cx="842648" cy="29725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275"/>
              </a:lnSpc>
            </a:pPr>
            <a:r>
              <a:rPr sz="1950" b="1" u="sng" baseline="28987" dirty="0" smtClean="0">
                <a:latin typeface="Arial"/>
                <a:cs typeface="Arial"/>
              </a:rPr>
              <a:t>d</a:t>
            </a:r>
            <a:r>
              <a:rPr sz="1950" b="1" u="sng" spc="-75" baseline="28987" dirty="0" smtClean="0">
                <a:latin typeface="Arial"/>
                <a:cs typeface="Arial"/>
              </a:rPr>
              <a:t>T</a:t>
            </a:r>
            <a:r>
              <a:rPr sz="1125" b="1" u="sng" spc="3" baseline="27055" dirty="0" smtClean="0">
                <a:latin typeface="Arial"/>
                <a:cs typeface="Arial"/>
              </a:rPr>
              <a:t>L</a:t>
            </a:r>
            <a:r>
              <a:rPr sz="1125" b="1" u="sng" spc="1" baseline="27055" dirty="0" smtClean="0">
                <a:latin typeface="Arial"/>
                <a:cs typeface="Arial"/>
              </a:rPr>
              <a:t> </a:t>
            </a:r>
            <a:r>
              <a:rPr sz="1125" b="1" spc="0" baseline="27055" dirty="0" smtClean="0">
                <a:latin typeface="Arial"/>
                <a:cs typeface="Arial"/>
              </a:rPr>
              <a:t> </a:t>
            </a:r>
            <a:r>
              <a:rPr sz="1125" b="1" spc="-25" baseline="27055" dirty="0" smtClean="0">
                <a:latin typeface="Arial"/>
                <a:cs typeface="Arial"/>
              </a:rPr>
              <a:t> </a:t>
            </a:r>
            <a:r>
              <a:rPr sz="1950" spc="0" baseline="-8371" dirty="0" smtClean="0">
                <a:latin typeface="Symbol"/>
                <a:cs typeface="Symbol"/>
              </a:rPr>
              <a:t></a:t>
            </a:r>
            <a:r>
              <a:rPr sz="1950" spc="0" baseline="-8919" dirty="0" smtClean="0">
                <a:latin typeface="Times New Roman"/>
                <a:cs typeface="Times New Roman"/>
              </a:rPr>
              <a:t> </a:t>
            </a:r>
            <a:r>
              <a:rPr sz="1950" spc="-134" baseline="-8919" dirty="0" smtClean="0">
                <a:latin typeface="Times New Roman"/>
                <a:cs typeface="Times New Roman"/>
              </a:rPr>
              <a:t> </a:t>
            </a:r>
            <a:r>
              <a:rPr sz="1950" u="sng" spc="25" baseline="27208" dirty="0" smtClean="0">
                <a:latin typeface="Symbol"/>
                <a:cs typeface="Symbol"/>
              </a:rPr>
              <a:t>Δ</a:t>
            </a:r>
            <a:r>
              <a:rPr sz="1950" b="1" u="sng" spc="-64" baseline="28987" dirty="0" smtClean="0">
                <a:latin typeface="Arial"/>
                <a:cs typeface="Arial"/>
              </a:rPr>
              <a:t>T</a:t>
            </a:r>
            <a:r>
              <a:rPr sz="1125" b="1" u="sng" spc="4" baseline="27055" dirty="0" smtClean="0">
                <a:latin typeface="Arial"/>
                <a:cs typeface="Arial"/>
              </a:rPr>
              <a:t>C</a:t>
            </a:r>
            <a:r>
              <a:rPr sz="1125" b="1" u="sng" spc="-7" baseline="27055" dirty="0" smtClean="0">
                <a:latin typeface="Arial"/>
                <a:cs typeface="Arial"/>
              </a:rPr>
              <a:t> </a:t>
            </a:r>
            <a:endParaRPr sz="75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741424" y="6498433"/>
            <a:ext cx="726359" cy="217424"/>
          </a:xfrm>
          <a:prstGeom prst="rect">
            <a:avLst/>
          </a:prstGeom>
        </p:spPr>
        <p:txBody>
          <a:bodyPr wrap="square" lIns="0" tIns="10445" rIns="0" bIns="0" rtlCol="0">
            <a:noAutofit/>
          </a:bodyPr>
          <a:lstStyle/>
          <a:p>
            <a:pPr marL="12700">
              <a:lnSpc>
                <a:spcPts val="1645"/>
              </a:lnSpc>
            </a:pPr>
            <a:r>
              <a:rPr sz="1500" dirty="0" smtClean="0">
                <a:latin typeface="Arial"/>
                <a:cs typeface="Arial"/>
              </a:rPr>
              <a:t>will give</a:t>
            </a:r>
            <a:endParaRPr sz="15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827030" y="6626103"/>
            <a:ext cx="242942" cy="190581"/>
          </a:xfrm>
          <a:prstGeom prst="rect">
            <a:avLst/>
          </a:prstGeom>
        </p:spPr>
        <p:txBody>
          <a:bodyPr wrap="square" lIns="0" tIns="9080" rIns="0" bIns="0" rtlCol="0">
            <a:noAutofit/>
          </a:bodyPr>
          <a:lstStyle/>
          <a:p>
            <a:pPr marL="12700">
              <a:lnSpc>
                <a:spcPts val="1430"/>
              </a:lnSpc>
            </a:pPr>
            <a:r>
              <a:rPr sz="1300" b="1" dirty="0" smtClean="0">
                <a:latin typeface="Arial"/>
                <a:cs typeface="Arial"/>
              </a:rPr>
              <a:t>dx</a:t>
            </a:r>
            <a:endParaRPr sz="13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375664" y="6626103"/>
            <a:ext cx="114459" cy="190581"/>
          </a:xfrm>
          <a:prstGeom prst="rect">
            <a:avLst/>
          </a:prstGeom>
        </p:spPr>
        <p:txBody>
          <a:bodyPr wrap="square" lIns="0" tIns="9080" rIns="0" bIns="0" rtlCol="0">
            <a:noAutofit/>
          </a:bodyPr>
          <a:lstStyle/>
          <a:p>
            <a:pPr marL="12700">
              <a:lnSpc>
                <a:spcPts val="1430"/>
              </a:lnSpc>
            </a:pPr>
            <a:r>
              <a:rPr sz="1300" b="1" dirty="0" smtClean="0">
                <a:latin typeface="Arial"/>
                <a:cs typeface="Arial"/>
              </a:rPr>
              <a:t>r</a:t>
            </a:r>
            <a:endParaRPr sz="13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981454" y="7008000"/>
            <a:ext cx="312903" cy="25552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30"/>
              </a:lnSpc>
            </a:pPr>
            <a:r>
              <a:rPr sz="1550" b="1" u="sng" spc="23" dirty="0" smtClean="0">
                <a:latin typeface="Arial"/>
                <a:cs typeface="Arial"/>
              </a:rPr>
              <a:t>K</a:t>
            </a:r>
            <a:r>
              <a:rPr sz="1350" b="1" u="sng" spc="23" baseline="-12883" dirty="0" smtClean="0">
                <a:latin typeface="Arial"/>
                <a:cs typeface="Arial"/>
              </a:rPr>
              <a:t>L </a:t>
            </a:r>
            <a:endParaRPr sz="9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285492" y="7005965"/>
            <a:ext cx="408458" cy="25756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</a:pPr>
            <a:r>
              <a:rPr sz="1550" u="sng" spc="29" dirty="0" smtClean="0">
                <a:latin typeface="Symbol"/>
                <a:cs typeface="Symbol"/>
              </a:rPr>
              <a:t>Δ</a:t>
            </a:r>
            <a:r>
              <a:rPr sz="1550" b="1" u="sng" spc="-75" dirty="0" smtClean="0">
                <a:latin typeface="Arial"/>
                <a:cs typeface="Arial"/>
              </a:rPr>
              <a:t>T</a:t>
            </a:r>
            <a:r>
              <a:rPr sz="1350" b="1" u="sng" spc="0" baseline="-12883" dirty="0" smtClean="0">
                <a:latin typeface="Arial"/>
                <a:cs typeface="Arial"/>
              </a:rPr>
              <a:t>C</a:t>
            </a:r>
            <a:r>
              <a:rPr sz="1350" b="1" u="sng" spc="-9" baseline="-12883" dirty="0" smtClean="0">
                <a:latin typeface="Arial"/>
                <a:cs typeface="Arial"/>
              </a:rPr>
              <a:t> </a:t>
            </a:r>
            <a:endParaRPr sz="9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378712" y="7133220"/>
            <a:ext cx="593731" cy="224420"/>
          </a:xfrm>
          <a:prstGeom prst="rect">
            <a:avLst/>
          </a:prstGeom>
        </p:spPr>
        <p:txBody>
          <a:bodyPr wrap="square" lIns="0" tIns="10890" rIns="0" bIns="0" rtlCol="0">
            <a:noAutofit/>
          </a:bodyPr>
          <a:lstStyle/>
          <a:p>
            <a:pPr marL="12700">
              <a:lnSpc>
                <a:spcPts val="1714"/>
              </a:lnSpc>
            </a:pPr>
            <a:r>
              <a:rPr sz="1550" dirty="0" smtClean="0">
                <a:latin typeface="Symbol"/>
                <a:cs typeface="Symbol"/>
              </a:rPr>
              <a:t></a:t>
            </a:r>
            <a:r>
              <a:rPr sz="1550" spc="362" dirty="0" smtClean="0">
                <a:latin typeface="Times New Roman"/>
                <a:cs typeface="Times New Roman"/>
              </a:rPr>
              <a:t> </a:t>
            </a:r>
            <a:r>
              <a:rPr sz="1550" b="1" spc="4" dirty="0" smtClean="0">
                <a:latin typeface="Arial"/>
                <a:cs typeface="Arial"/>
              </a:rPr>
              <a:t>v </a:t>
            </a:r>
            <a:r>
              <a:rPr sz="1550" spc="0" dirty="0" smtClean="0">
                <a:latin typeface="Symbol"/>
                <a:cs typeface="Symbol"/>
              </a:rPr>
              <a:t></a:t>
            </a:r>
            <a:endParaRPr sz="1550">
              <a:latin typeface="Symbol"/>
              <a:cs typeface="Symbo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992883" y="7285369"/>
            <a:ext cx="256360" cy="256285"/>
          </a:xfrm>
          <a:prstGeom prst="rect">
            <a:avLst/>
          </a:prstGeom>
        </p:spPr>
        <p:txBody>
          <a:bodyPr wrap="square" lIns="0" tIns="12382" rIns="0" bIns="0" rtlCol="0">
            <a:noAutofit/>
          </a:bodyPr>
          <a:lstStyle/>
          <a:p>
            <a:pPr marL="12700">
              <a:lnSpc>
                <a:spcPts val="1950"/>
              </a:lnSpc>
            </a:pPr>
            <a:r>
              <a:rPr sz="1550" b="1" spc="47" dirty="0" smtClean="0">
                <a:latin typeface="Arial"/>
                <a:cs typeface="Arial"/>
              </a:rPr>
              <a:t>L</a:t>
            </a:r>
            <a:r>
              <a:rPr sz="1350" b="1" spc="47" baseline="-12883" dirty="0" smtClean="0">
                <a:latin typeface="Arial"/>
                <a:cs typeface="Arial"/>
              </a:rPr>
              <a:t>v</a:t>
            </a:r>
            <a:endParaRPr sz="9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404364" y="7285369"/>
            <a:ext cx="131606" cy="222385"/>
          </a:xfrm>
          <a:prstGeom prst="rect">
            <a:avLst/>
          </a:prstGeom>
        </p:spPr>
        <p:txBody>
          <a:bodyPr wrap="square" lIns="0" tIns="10699" rIns="0" bIns="0" rtlCol="0">
            <a:noAutofit/>
          </a:bodyPr>
          <a:lstStyle/>
          <a:p>
            <a:pPr marL="12700">
              <a:lnSpc>
                <a:spcPts val="1685"/>
              </a:lnSpc>
            </a:pPr>
            <a:r>
              <a:rPr sz="1550" b="1" dirty="0" smtClean="0">
                <a:latin typeface="Arial"/>
                <a:cs typeface="Arial"/>
              </a:rPr>
              <a:t>r</a:t>
            </a:r>
            <a:endParaRPr sz="155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47370" y="8053978"/>
            <a:ext cx="5971540" cy="219407"/>
          </a:xfrm>
          <a:prstGeom prst="rect">
            <a:avLst/>
          </a:prstGeom>
        </p:spPr>
        <p:txBody>
          <a:bodyPr wrap="square" lIns="0" tIns="10604" rIns="0" bIns="0" rtlCol="0">
            <a:noAutofit/>
          </a:bodyPr>
          <a:lstStyle/>
          <a:p>
            <a:pPr marL="12700">
              <a:lnSpc>
                <a:spcPts val="1670"/>
              </a:lnSpc>
            </a:pPr>
            <a:r>
              <a:rPr sz="1500" b="1" spc="-4" dirty="0" smtClean="0">
                <a:latin typeface="Arial"/>
                <a:cs typeface="Arial"/>
              </a:rPr>
              <a:t>For a given </a:t>
            </a:r>
            <a:r>
              <a:rPr sz="1500" spc="4" dirty="0" smtClean="0">
                <a:latin typeface="Symbol"/>
                <a:cs typeface="Symbol"/>
              </a:rPr>
              <a:t>Δ</a:t>
            </a:r>
            <a:r>
              <a:rPr sz="1500" b="1" spc="-4" dirty="0" smtClean="0">
                <a:latin typeface="Arial"/>
                <a:cs typeface="Arial"/>
              </a:rPr>
              <a:t>T, rapid growth will be favored by a small values of r</a:t>
            </a:r>
            <a:endParaRPr sz="15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47370" y="8332568"/>
            <a:ext cx="6831271" cy="252526"/>
          </a:xfrm>
          <a:prstGeom prst="rect">
            <a:avLst/>
          </a:prstGeom>
        </p:spPr>
        <p:txBody>
          <a:bodyPr wrap="square" lIns="0" tIns="11969" rIns="0" bIns="0" rtlCol="0">
            <a:noAutofit/>
          </a:bodyPr>
          <a:lstStyle/>
          <a:p>
            <a:pPr marL="12700">
              <a:lnSpc>
                <a:spcPts val="1885"/>
              </a:lnSpc>
            </a:pPr>
            <a:r>
              <a:rPr sz="2250" b="1" spc="-2" baseline="7730" dirty="0" smtClean="0">
                <a:latin typeface="Arial"/>
                <a:cs typeface="Arial"/>
              </a:rPr>
              <a:t>due to the increasing effectiveness of heat conduction (increasing dT</a:t>
            </a:r>
            <a:r>
              <a:rPr sz="1500" b="1" spc="-2" baseline="-11595" dirty="0" smtClean="0">
                <a:latin typeface="Arial"/>
                <a:cs typeface="Arial"/>
              </a:rPr>
              <a:t>L</a:t>
            </a:r>
            <a:r>
              <a:rPr sz="2250" b="1" spc="-2" baseline="7730" dirty="0" smtClean="0">
                <a:latin typeface="Arial"/>
                <a:cs typeface="Arial"/>
              </a:rPr>
              <a:t>/dx )</a:t>
            </a:r>
            <a:endParaRPr sz="15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47368" y="8883037"/>
            <a:ext cx="6437061" cy="219407"/>
          </a:xfrm>
          <a:prstGeom prst="rect">
            <a:avLst/>
          </a:prstGeom>
        </p:spPr>
        <p:txBody>
          <a:bodyPr wrap="square" lIns="0" tIns="10604" rIns="0" bIns="0" rtlCol="0">
            <a:noAutofit/>
          </a:bodyPr>
          <a:lstStyle/>
          <a:p>
            <a:pPr marL="12700">
              <a:lnSpc>
                <a:spcPts val="1670"/>
              </a:lnSpc>
            </a:pPr>
            <a:r>
              <a:rPr sz="1500" dirty="0" smtClean="0">
                <a:latin typeface="Arial"/>
                <a:cs typeface="Arial"/>
              </a:rPr>
              <a:t>Howeve</a:t>
            </a:r>
            <a:r>
              <a:rPr sz="1500" spc="-84" dirty="0" smtClean="0">
                <a:latin typeface="Arial"/>
                <a:cs typeface="Arial"/>
              </a:rPr>
              <a:t>r</a:t>
            </a:r>
            <a:r>
              <a:rPr sz="1500" spc="0" dirty="0" smtClean="0">
                <a:latin typeface="Arial"/>
                <a:cs typeface="Arial"/>
              </a:rPr>
              <a:t>,</a:t>
            </a:r>
            <a:r>
              <a:rPr sz="1500" spc="-15" dirty="0" smtClean="0">
                <a:latin typeface="Arial"/>
                <a:cs typeface="Arial"/>
              </a:rPr>
              <a:t> </a:t>
            </a:r>
            <a:r>
              <a:rPr sz="1500" spc="0" dirty="0" smtClean="0">
                <a:latin typeface="Symbol"/>
                <a:cs typeface="Symbol"/>
              </a:rPr>
              <a:t>Δ</a:t>
            </a:r>
            <a:r>
              <a:rPr sz="1500" spc="0" dirty="0" smtClean="0">
                <a:latin typeface="Arial"/>
                <a:cs typeface="Arial"/>
              </a:rPr>
              <a:t>T</a:t>
            </a:r>
            <a:r>
              <a:rPr sz="1500" spc="-24" dirty="0" smtClean="0">
                <a:latin typeface="Arial"/>
                <a:cs typeface="Arial"/>
              </a:rPr>
              <a:t> </a:t>
            </a:r>
            <a:r>
              <a:rPr sz="1500" spc="0" dirty="0" smtClean="0">
                <a:latin typeface="Arial"/>
                <a:cs typeface="Arial"/>
              </a:rPr>
              <a:t>is not</a:t>
            </a:r>
            <a:r>
              <a:rPr sz="1500" spc="-9" dirty="0" smtClean="0">
                <a:latin typeface="Arial"/>
                <a:cs typeface="Arial"/>
              </a:rPr>
              <a:t> </a:t>
            </a:r>
            <a:r>
              <a:rPr sz="1500" spc="0" dirty="0" smtClean="0">
                <a:latin typeface="Arial"/>
                <a:cs typeface="Arial"/>
              </a:rPr>
              <a:t>independent</a:t>
            </a:r>
            <a:r>
              <a:rPr sz="1500" spc="-29" dirty="0" smtClean="0">
                <a:latin typeface="Arial"/>
                <a:cs typeface="Arial"/>
              </a:rPr>
              <a:t> </a:t>
            </a:r>
            <a:r>
              <a:rPr sz="1500" spc="0" dirty="0" smtClean="0">
                <a:latin typeface="Arial"/>
                <a:cs typeface="Arial"/>
              </a:rPr>
              <a:t>of </a:t>
            </a:r>
            <a:r>
              <a:rPr sz="1500" b="1" spc="0" dirty="0" smtClean="0">
                <a:latin typeface="Arial"/>
                <a:cs typeface="Arial"/>
              </a:rPr>
              <a:t>r</a:t>
            </a:r>
            <a:r>
              <a:rPr sz="1500" spc="0" dirty="0" smtClean="0">
                <a:latin typeface="Arial"/>
                <a:cs typeface="Arial"/>
              </a:rPr>
              <a:t>,</a:t>
            </a:r>
            <a:r>
              <a:rPr sz="1500" spc="9" dirty="0" smtClean="0">
                <a:latin typeface="Arial"/>
                <a:cs typeface="Arial"/>
              </a:rPr>
              <a:t> </a:t>
            </a:r>
            <a:r>
              <a:rPr sz="1500" spc="0" dirty="0" smtClean="0">
                <a:latin typeface="Arial"/>
                <a:cs typeface="Arial"/>
              </a:rPr>
              <a:t>because</a:t>
            </a:r>
            <a:r>
              <a:rPr sz="1500" spc="-14" dirty="0" smtClean="0">
                <a:latin typeface="Arial"/>
                <a:cs typeface="Arial"/>
              </a:rPr>
              <a:t> </a:t>
            </a:r>
            <a:r>
              <a:rPr sz="1500" spc="0" dirty="0" smtClean="0">
                <a:latin typeface="Arial"/>
                <a:cs typeface="Arial"/>
              </a:rPr>
              <a:t>of the</a:t>
            </a:r>
            <a:r>
              <a:rPr sz="1500" spc="-14" dirty="0" smtClean="0">
                <a:latin typeface="Arial"/>
                <a:cs typeface="Arial"/>
              </a:rPr>
              <a:t> </a:t>
            </a:r>
            <a:r>
              <a:rPr sz="1500" spc="0" dirty="0" smtClean="0">
                <a:latin typeface="Arial"/>
                <a:cs typeface="Arial"/>
              </a:rPr>
              <a:t>Gibbs-Thomson</a:t>
            </a:r>
            <a:r>
              <a:rPr sz="1500" spc="-14" dirty="0" smtClean="0">
                <a:latin typeface="Arial"/>
                <a:cs typeface="Arial"/>
              </a:rPr>
              <a:t> </a:t>
            </a:r>
            <a:r>
              <a:rPr sz="1500" spc="0" dirty="0" smtClean="0">
                <a:latin typeface="Arial"/>
                <a:cs typeface="Arial"/>
              </a:rPr>
              <a:t>e</a:t>
            </a:r>
            <a:r>
              <a:rPr sz="1500" spc="-29" dirty="0" smtClean="0">
                <a:latin typeface="Arial"/>
                <a:cs typeface="Arial"/>
              </a:rPr>
              <a:t>f</a:t>
            </a:r>
            <a:r>
              <a:rPr sz="1500" spc="0" dirty="0" smtClean="0">
                <a:latin typeface="Arial"/>
                <a:cs typeface="Arial"/>
              </a:rPr>
              <a:t>fect.</a:t>
            </a:r>
            <a:endParaRPr sz="15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662682" y="10077542"/>
            <a:ext cx="2256008" cy="217423"/>
          </a:xfrm>
          <a:prstGeom prst="rect">
            <a:avLst/>
          </a:prstGeom>
        </p:spPr>
        <p:txBody>
          <a:bodyPr wrap="square" lIns="0" tIns="10541" rIns="0" bIns="0" rtlCol="0">
            <a:noAutofit/>
          </a:bodyPr>
          <a:lstStyle/>
          <a:p>
            <a:pPr marL="12700">
              <a:lnSpc>
                <a:spcPts val="1660"/>
              </a:lnSpc>
            </a:pPr>
            <a:r>
              <a:rPr sz="1500" spc="58" dirty="0" smtClean="0">
                <a:latin typeface="Times New Roman"/>
                <a:cs typeface="Times New Roman"/>
              </a:rPr>
              <a:t>Solidification of materials</a:t>
            </a:r>
            <a:endParaRPr sz="15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781519" y="10077542"/>
            <a:ext cx="265545" cy="217423"/>
          </a:xfrm>
          <a:prstGeom prst="rect">
            <a:avLst/>
          </a:prstGeom>
        </p:spPr>
        <p:txBody>
          <a:bodyPr wrap="square" lIns="0" tIns="10541" rIns="0" bIns="0" rtlCol="0">
            <a:noAutofit/>
          </a:bodyPr>
          <a:lstStyle/>
          <a:p>
            <a:pPr marL="12700">
              <a:lnSpc>
                <a:spcPts val="1660"/>
              </a:lnSpc>
            </a:pPr>
            <a:r>
              <a:rPr lang="en-US" sz="1500" spc="75" dirty="0" smtClean="0">
                <a:latin typeface="Times New Roman"/>
                <a:cs typeface="Times New Roman"/>
              </a:rPr>
              <a:t>8</a:t>
            </a:r>
            <a:endParaRPr sz="1500" dirty="0">
              <a:latin typeface="Times New Roman"/>
              <a:cs typeface="Times New Roman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280416" y="1071372"/>
            <a:ext cx="6917435" cy="78485"/>
          </a:xfrm>
          <a:prstGeom prst="rect">
            <a:avLst/>
          </a:prstGeom>
        </p:spPr>
        <p:txBody>
          <a:bodyPr wrap="square" lIns="0" tIns="2285" rIns="0" bIns="0" rtlCol="0">
            <a:noAutofit/>
          </a:bodyPr>
          <a:lstStyle/>
          <a:p>
            <a:pPr marL="25400">
              <a:lnSpc>
                <a:spcPts val="600"/>
              </a:lnSpc>
            </a:pPr>
            <a:endParaRPr sz="60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object 56"/>
          <p:cNvSpPr txBox="1"/>
          <p:nvPr/>
        </p:nvSpPr>
        <p:spPr>
          <a:xfrm>
            <a:off x="76200" y="7089492"/>
            <a:ext cx="7402068" cy="1226213"/>
          </a:xfrm>
          <a:prstGeom prst="rect">
            <a:avLst/>
          </a:prstGeom>
        </p:spPr>
        <p:txBody>
          <a:bodyPr wrap="square" lIns="0" tIns="9810" rIns="0" bIns="0" rtlCol="0">
            <a:noAutofit/>
          </a:bodyPr>
          <a:lstStyle/>
          <a:p>
            <a:pPr marL="418338">
              <a:lnSpc>
                <a:spcPts val="1545"/>
              </a:lnSpc>
            </a:pPr>
            <a:r>
              <a:rPr sz="1500" spc="0" dirty="0" smtClean="0">
                <a:latin typeface="Wingdings"/>
                <a:cs typeface="Wingdings"/>
              </a:rPr>
              <a:t></a:t>
            </a:r>
            <a:r>
              <a:rPr sz="1500" spc="0" dirty="0" smtClean="0">
                <a:latin typeface="Times New Roman"/>
                <a:cs typeface="Times New Roman"/>
              </a:rPr>
              <a:t>      </a:t>
            </a:r>
            <a:r>
              <a:rPr sz="1500" spc="144" dirty="0" smtClean="0">
                <a:latin typeface="Times New Roman"/>
                <a:cs typeface="Times New Roman"/>
              </a:rPr>
              <a:t> </a:t>
            </a:r>
            <a:r>
              <a:rPr sz="1500" spc="0" dirty="0" smtClean="0">
                <a:latin typeface="Arial"/>
                <a:cs typeface="Arial"/>
              </a:rPr>
              <a:t>ti     </a:t>
            </a:r>
            <a:r>
              <a:rPr sz="1500" spc="362" dirty="0" smtClean="0">
                <a:latin typeface="Arial"/>
                <a:cs typeface="Arial"/>
              </a:rPr>
              <a:t> </a:t>
            </a:r>
            <a:r>
              <a:rPr sz="1500" spc="0" dirty="0" smtClean="0">
                <a:latin typeface="Arial"/>
                <a:cs typeface="Arial"/>
              </a:rPr>
              <a:t>l  </a:t>
            </a:r>
            <a:r>
              <a:rPr sz="1500" spc="350" dirty="0" smtClean="0">
                <a:latin typeface="Arial"/>
                <a:cs typeface="Arial"/>
              </a:rPr>
              <a:t> </a:t>
            </a:r>
            <a:r>
              <a:rPr sz="1500" spc="0" dirty="0" smtClean="0">
                <a:latin typeface="Arial"/>
                <a:cs typeface="Arial"/>
              </a:rPr>
              <a:t>it </a:t>
            </a:r>
            <a:r>
              <a:rPr sz="1500" spc="339" dirty="0" smtClean="0">
                <a:latin typeface="Arial"/>
                <a:cs typeface="Arial"/>
              </a:rPr>
              <a:t> </a:t>
            </a:r>
            <a:r>
              <a:rPr sz="1500" spc="0" dirty="0" smtClean="0">
                <a:latin typeface="Arial"/>
                <a:cs typeface="Arial"/>
              </a:rPr>
              <a:t>t   </a:t>
            </a:r>
            <a:r>
              <a:rPr sz="1500" spc="24" dirty="0" smtClean="0">
                <a:latin typeface="Arial"/>
                <a:cs typeface="Arial"/>
              </a:rPr>
              <a:t> </a:t>
            </a:r>
            <a:r>
              <a:rPr sz="1500" spc="0" dirty="0" smtClean="0">
                <a:latin typeface="Arial"/>
                <a:cs typeface="Arial"/>
              </a:rPr>
              <a:t>d </a:t>
            </a:r>
            <a:r>
              <a:rPr sz="1500" spc="330" dirty="0" smtClean="0">
                <a:latin typeface="Arial"/>
                <a:cs typeface="Arial"/>
              </a:rPr>
              <a:t> </a:t>
            </a:r>
            <a:r>
              <a:rPr sz="1500" spc="0" dirty="0" smtClean="0">
                <a:latin typeface="Arial"/>
                <a:cs typeface="Arial"/>
              </a:rPr>
              <a:t>t          </a:t>
            </a:r>
            <a:r>
              <a:rPr sz="1500" spc="29" dirty="0" smtClean="0">
                <a:latin typeface="Arial"/>
                <a:cs typeface="Arial"/>
              </a:rPr>
              <a:t> </a:t>
            </a:r>
            <a:r>
              <a:rPr sz="1500" spc="0" dirty="0" smtClean="0">
                <a:latin typeface="Arial"/>
                <a:cs typeface="Arial"/>
              </a:rPr>
              <a:t>d    </a:t>
            </a:r>
            <a:r>
              <a:rPr sz="1500" spc="9" dirty="0" smtClean="0">
                <a:latin typeface="Arial"/>
                <a:cs typeface="Arial"/>
              </a:rPr>
              <a:t> </a:t>
            </a:r>
            <a:r>
              <a:rPr sz="1500" spc="0" dirty="0" smtClean="0">
                <a:latin typeface="Arial"/>
                <a:cs typeface="Arial"/>
              </a:rPr>
              <a:t>t  </a:t>
            </a:r>
            <a:r>
              <a:rPr sz="1500" spc="14" dirty="0" smtClean="0">
                <a:latin typeface="Arial"/>
                <a:cs typeface="Arial"/>
              </a:rPr>
              <a:t> </a:t>
            </a:r>
            <a:r>
              <a:rPr sz="1500" spc="0" dirty="0" smtClean="0">
                <a:latin typeface="Arial"/>
                <a:cs typeface="Arial"/>
              </a:rPr>
              <a:t>th </a:t>
            </a:r>
            <a:r>
              <a:rPr sz="1500" spc="415" dirty="0" smtClean="0">
                <a:latin typeface="Arial"/>
                <a:cs typeface="Arial"/>
              </a:rPr>
              <a:t> </a:t>
            </a:r>
            <a:r>
              <a:rPr sz="1500" spc="0" dirty="0" smtClean="0">
                <a:latin typeface="Arial"/>
                <a:cs typeface="Arial"/>
              </a:rPr>
              <a:t>Gibb</a:t>
            </a:r>
            <a:endParaRPr sz="1500">
              <a:latin typeface="Arial"/>
              <a:cs typeface="Arial"/>
            </a:endParaRPr>
          </a:p>
        </p:txBody>
      </p:sp>
      <p:sp>
        <p:nvSpPr>
          <p:cNvPr id="55" name="object 55"/>
          <p:cNvSpPr/>
          <p:nvPr/>
        </p:nvSpPr>
        <p:spPr>
          <a:xfrm>
            <a:off x="280416" y="1071372"/>
            <a:ext cx="6917435" cy="78485"/>
          </a:xfrm>
          <a:custGeom>
            <a:avLst/>
            <a:gdLst/>
            <a:ahLst/>
            <a:cxnLst/>
            <a:rect l="l" t="t" r="r" b="b"/>
            <a:pathLst>
              <a:path w="6917435" h="78485">
                <a:moveTo>
                  <a:pt x="0" y="78485"/>
                </a:moveTo>
                <a:lnTo>
                  <a:pt x="6917435" y="78485"/>
                </a:lnTo>
                <a:lnTo>
                  <a:pt x="6917435" y="0"/>
                </a:lnTo>
                <a:lnTo>
                  <a:pt x="0" y="0"/>
                </a:lnTo>
                <a:lnTo>
                  <a:pt x="0" y="78485"/>
                </a:lnTo>
                <a:close/>
              </a:path>
            </a:pathLst>
          </a:custGeom>
          <a:solidFill>
            <a:srgbClr val="00FF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4915662" y="6226302"/>
            <a:ext cx="181355" cy="0"/>
          </a:xfrm>
          <a:custGeom>
            <a:avLst/>
            <a:gdLst/>
            <a:ahLst/>
            <a:cxnLst/>
            <a:rect l="l" t="t" r="r" b="b"/>
            <a:pathLst>
              <a:path w="181355">
                <a:moveTo>
                  <a:pt x="0" y="0"/>
                </a:moveTo>
                <a:lnTo>
                  <a:pt x="181355" y="0"/>
                </a:lnTo>
              </a:path>
            </a:pathLst>
          </a:custGeom>
          <a:ln w="821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76200" y="7127748"/>
            <a:ext cx="7402068" cy="1187958"/>
          </a:xfrm>
          <a:custGeom>
            <a:avLst/>
            <a:gdLst/>
            <a:ahLst/>
            <a:cxnLst/>
            <a:rect l="l" t="t" r="r" b="b"/>
            <a:pathLst>
              <a:path w="7402068" h="1187957">
                <a:moveTo>
                  <a:pt x="0" y="1187958"/>
                </a:moveTo>
                <a:lnTo>
                  <a:pt x="7402068" y="1187958"/>
                </a:lnTo>
                <a:lnTo>
                  <a:pt x="7402068" y="0"/>
                </a:lnTo>
                <a:lnTo>
                  <a:pt x="0" y="0"/>
                </a:lnTo>
                <a:lnTo>
                  <a:pt x="0" y="1187958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2" name="object 52"/>
          <p:cNvSpPr txBox="1"/>
          <p:nvPr/>
        </p:nvSpPr>
        <p:spPr>
          <a:xfrm>
            <a:off x="2319020" y="522437"/>
            <a:ext cx="2955404" cy="299720"/>
          </a:xfrm>
          <a:prstGeom prst="rect">
            <a:avLst/>
          </a:prstGeom>
        </p:spPr>
        <p:txBody>
          <a:bodyPr wrap="square" lIns="0" tIns="14636" rIns="0" bIns="0" rtlCol="0">
            <a:noAutofit/>
          </a:bodyPr>
          <a:lstStyle/>
          <a:p>
            <a:pPr marL="12700">
              <a:lnSpc>
                <a:spcPts val="2305"/>
              </a:lnSpc>
            </a:pPr>
            <a:r>
              <a:rPr sz="2150" b="1" spc="-1" dirty="0" smtClean="0">
                <a:latin typeface="Arial"/>
                <a:cs typeface="Arial"/>
              </a:rPr>
              <a:t>Growth of Dendrite (II)</a:t>
            </a:r>
            <a:endParaRPr sz="2150">
              <a:latin typeface="Arial"/>
              <a:cs typeface="Arial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366014" y="2014064"/>
            <a:ext cx="6244300" cy="602792"/>
          </a:xfrm>
          <a:prstGeom prst="rect">
            <a:avLst/>
          </a:prstGeom>
        </p:spPr>
        <p:txBody>
          <a:bodyPr wrap="square" lIns="0" tIns="10445" rIns="0" bIns="0" rtlCol="0">
            <a:noAutofit/>
          </a:bodyPr>
          <a:lstStyle/>
          <a:p>
            <a:pPr marL="12700">
              <a:lnSpc>
                <a:spcPts val="1645"/>
              </a:lnSpc>
            </a:pPr>
            <a:r>
              <a:rPr sz="1500" dirty="0" smtClean="0">
                <a:latin typeface="Wingdings"/>
                <a:cs typeface="Wingdings"/>
              </a:rPr>
              <a:t></a:t>
            </a:r>
            <a:r>
              <a:rPr sz="1500" spc="39" dirty="0" smtClean="0">
                <a:latin typeface="Times New Roman"/>
                <a:cs typeface="Times New Roman"/>
              </a:rPr>
              <a:t> </a:t>
            </a:r>
            <a:r>
              <a:rPr sz="1500" spc="-1" dirty="0" smtClean="0">
                <a:latin typeface="Arial"/>
                <a:cs typeface="Arial"/>
              </a:rPr>
              <a:t>Gibbs-Thomson effect : Curvature dependence of melting temperature</a:t>
            </a:r>
            <a:endParaRPr sz="1500">
              <a:latin typeface="Arial"/>
              <a:cs typeface="Arial"/>
            </a:endParaRPr>
          </a:p>
          <a:p>
            <a:pPr marL="3371960" marR="2294158" algn="ctr">
              <a:lnSpc>
                <a:spcPts val="2025"/>
              </a:lnSpc>
              <a:spcBef>
                <a:spcPts val="807"/>
              </a:spcBef>
            </a:pPr>
            <a:r>
              <a:rPr sz="1550" b="1" u="sng" spc="-22" dirty="0" smtClean="0">
                <a:latin typeface="Arial"/>
                <a:cs typeface="Arial"/>
              </a:rPr>
              <a:t>2 </a:t>
            </a:r>
            <a:r>
              <a:rPr sz="1550" u="sng" spc="-179" dirty="0" smtClean="0">
                <a:latin typeface="Symbol"/>
                <a:cs typeface="Symbol"/>
              </a:rPr>
              <a:t></a:t>
            </a:r>
            <a:r>
              <a:rPr sz="1550" b="1" u="sng" spc="-22" dirty="0" smtClean="0">
                <a:latin typeface="Arial"/>
                <a:cs typeface="Arial"/>
              </a:rPr>
              <a:t>T</a:t>
            </a:r>
            <a:r>
              <a:rPr sz="1350" b="1" u="sng" spc="-22" baseline="-25767" dirty="0" smtClean="0">
                <a:latin typeface="Arial"/>
                <a:cs typeface="Arial"/>
              </a:rPr>
              <a:t>m</a:t>
            </a:r>
            <a:endParaRPr sz="900">
              <a:latin typeface="Arial"/>
              <a:cs typeface="Arial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3221227" y="2486543"/>
            <a:ext cx="519055" cy="224413"/>
          </a:xfrm>
          <a:prstGeom prst="rect">
            <a:avLst/>
          </a:prstGeom>
        </p:spPr>
        <p:txBody>
          <a:bodyPr wrap="square" lIns="0" tIns="10890" rIns="0" bIns="0" rtlCol="0">
            <a:noAutofit/>
          </a:bodyPr>
          <a:lstStyle/>
          <a:p>
            <a:pPr marL="12700">
              <a:lnSpc>
                <a:spcPts val="1714"/>
              </a:lnSpc>
            </a:pPr>
            <a:r>
              <a:rPr sz="1550" spc="29" dirty="0" smtClean="0">
                <a:latin typeface="Symbol"/>
                <a:cs typeface="Symbol"/>
              </a:rPr>
              <a:t>Δ</a:t>
            </a:r>
            <a:r>
              <a:rPr sz="1550" b="1" spc="0" dirty="0" smtClean="0">
                <a:latin typeface="Arial"/>
                <a:cs typeface="Arial"/>
              </a:rPr>
              <a:t>T </a:t>
            </a:r>
            <a:r>
              <a:rPr sz="1550" b="1" spc="19" dirty="0" smtClean="0">
                <a:latin typeface="Arial"/>
                <a:cs typeface="Arial"/>
              </a:rPr>
              <a:t> </a:t>
            </a:r>
            <a:r>
              <a:rPr sz="1550" spc="0" dirty="0" smtClean="0">
                <a:latin typeface="Symbol"/>
                <a:cs typeface="Symbol"/>
              </a:rPr>
              <a:t></a:t>
            </a:r>
            <a:endParaRPr sz="1550">
              <a:latin typeface="Symbol"/>
              <a:cs typeface="Symbol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3452115" y="2604109"/>
            <a:ext cx="87191" cy="140006"/>
          </a:xfrm>
          <a:prstGeom prst="rect">
            <a:avLst/>
          </a:prstGeom>
        </p:spPr>
        <p:txBody>
          <a:bodyPr wrap="square" lIns="0" tIns="6477" rIns="0" bIns="0" rtlCol="0">
            <a:noAutofit/>
          </a:bodyPr>
          <a:lstStyle/>
          <a:p>
            <a:pPr marL="12700">
              <a:lnSpc>
                <a:spcPts val="1019"/>
              </a:lnSpc>
            </a:pPr>
            <a:r>
              <a:rPr sz="900" b="1" dirty="0" smtClean="0">
                <a:latin typeface="Arial"/>
                <a:cs typeface="Arial"/>
              </a:rPr>
              <a:t>r</a:t>
            </a:r>
            <a:endParaRPr sz="900">
              <a:latin typeface="Arial"/>
              <a:cs typeface="Arial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3847596" y="2638693"/>
            <a:ext cx="395768" cy="256289"/>
          </a:xfrm>
          <a:prstGeom prst="rect">
            <a:avLst/>
          </a:prstGeom>
        </p:spPr>
        <p:txBody>
          <a:bodyPr wrap="square" lIns="0" tIns="12382" rIns="0" bIns="0" rtlCol="0">
            <a:noAutofit/>
          </a:bodyPr>
          <a:lstStyle/>
          <a:p>
            <a:pPr marL="12700">
              <a:lnSpc>
                <a:spcPts val="1950"/>
              </a:lnSpc>
            </a:pPr>
            <a:r>
              <a:rPr sz="1550" b="1" spc="17" dirty="0" smtClean="0">
                <a:latin typeface="Arial"/>
                <a:cs typeface="Arial"/>
              </a:rPr>
              <a:t>L</a:t>
            </a:r>
            <a:r>
              <a:rPr sz="1350" b="1" spc="17" baseline="-12883" dirty="0" smtClean="0">
                <a:latin typeface="Arial"/>
                <a:cs typeface="Arial"/>
              </a:rPr>
              <a:t>v  </a:t>
            </a:r>
            <a:r>
              <a:rPr sz="1550" b="1" spc="17" dirty="0" smtClean="0">
                <a:latin typeface="Arial"/>
                <a:cs typeface="Arial"/>
              </a:rPr>
              <a:t>r</a:t>
            </a:r>
            <a:endParaRPr sz="1550">
              <a:latin typeface="Arial"/>
              <a:cs typeface="Arial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366014" y="3048400"/>
            <a:ext cx="6883485" cy="254510"/>
          </a:xfrm>
          <a:prstGeom prst="rect">
            <a:avLst/>
          </a:prstGeom>
        </p:spPr>
        <p:txBody>
          <a:bodyPr wrap="square" lIns="0" tIns="12096" rIns="0" bIns="0" rtlCol="0">
            <a:noAutofit/>
          </a:bodyPr>
          <a:lstStyle/>
          <a:p>
            <a:pPr marL="12700">
              <a:lnSpc>
                <a:spcPts val="1905"/>
              </a:lnSpc>
            </a:pPr>
            <a:r>
              <a:rPr sz="2250" baseline="8297" dirty="0" smtClean="0">
                <a:latin typeface="Wingdings"/>
                <a:cs typeface="Wingdings"/>
              </a:rPr>
              <a:t></a:t>
            </a:r>
            <a:r>
              <a:rPr sz="2250" spc="39" baseline="7730" dirty="0" smtClean="0">
                <a:latin typeface="Times New Roman"/>
                <a:cs typeface="Times New Roman"/>
              </a:rPr>
              <a:t> </a:t>
            </a:r>
            <a:r>
              <a:rPr sz="2250" spc="0" baseline="7730" dirty="0" smtClean="0">
                <a:latin typeface="Arial"/>
                <a:cs typeface="Arial"/>
              </a:rPr>
              <a:t>Equilibrium across a curved interface occurs at an undercooling </a:t>
            </a:r>
            <a:r>
              <a:rPr sz="1500" spc="0" dirty="0" smtClean="0">
                <a:latin typeface="Symbol"/>
                <a:cs typeface="Symbol"/>
              </a:rPr>
              <a:t>Δ</a:t>
            </a:r>
            <a:r>
              <a:rPr sz="2250" spc="0" baseline="7730" dirty="0" smtClean="0">
                <a:latin typeface="Arial"/>
                <a:cs typeface="Arial"/>
              </a:rPr>
              <a:t>T</a:t>
            </a:r>
            <a:r>
              <a:rPr sz="1500" spc="0" baseline="-11595" dirty="0" smtClean="0">
                <a:latin typeface="Arial"/>
                <a:cs typeface="Arial"/>
              </a:rPr>
              <a:t>r </a:t>
            </a:r>
            <a:r>
              <a:rPr sz="2250" spc="0" baseline="7730" dirty="0" smtClean="0">
                <a:latin typeface="Arial"/>
                <a:cs typeface="Arial"/>
              </a:rPr>
              <a:t>below T</a:t>
            </a:r>
            <a:r>
              <a:rPr sz="1500" spc="0" baseline="-11595" dirty="0" smtClean="0">
                <a:latin typeface="Arial"/>
                <a:cs typeface="Arial"/>
              </a:rPr>
              <a:t>m</a:t>
            </a:r>
            <a:r>
              <a:rPr sz="2250" spc="0" baseline="7730" dirty="0" smtClean="0">
                <a:latin typeface="Arial"/>
                <a:cs typeface="Arial"/>
              </a:rPr>
              <a:t>.</a:t>
            </a:r>
            <a:endParaRPr sz="1500">
              <a:latin typeface="Arial"/>
              <a:cs typeface="Arial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366014" y="3738772"/>
            <a:ext cx="6721781" cy="531116"/>
          </a:xfrm>
          <a:prstGeom prst="rect">
            <a:avLst/>
          </a:prstGeom>
        </p:spPr>
        <p:txBody>
          <a:bodyPr wrap="square" lIns="0" tIns="12096" rIns="0" bIns="0" rtlCol="0">
            <a:noAutofit/>
          </a:bodyPr>
          <a:lstStyle/>
          <a:p>
            <a:pPr marL="12700">
              <a:lnSpc>
                <a:spcPts val="1905"/>
              </a:lnSpc>
            </a:pPr>
            <a:r>
              <a:rPr sz="2250" baseline="7730" dirty="0" smtClean="0">
                <a:latin typeface="Arial"/>
                <a:cs typeface="Arial"/>
              </a:rPr>
              <a:t>The</a:t>
            </a:r>
            <a:r>
              <a:rPr sz="2250" spc="-14" baseline="7730" dirty="0" smtClean="0">
                <a:latin typeface="Arial"/>
                <a:cs typeface="Arial"/>
              </a:rPr>
              <a:t> </a:t>
            </a:r>
            <a:r>
              <a:rPr sz="2250" spc="0" baseline="7730" dirty="0" smtClean="0">
                <a:latin typeface="Arial"/>
                <a:cs typeface="Arial"/>
              </a:rPr>
              <a:t>minimum</a:t>
            </a:r>
            <a:r>
              <a:rPr sz="2250" spc="-14" baseline="7730" dirty="0" smtClean="0">
                <a:latin typeface="Arial"/>
                <a:cs typeface="Arial"/>
              </a:rPr>
              <a:t> </a:t>
            </a:r>
            <a:r>
              <a:rPr sz="2250" spc="0" baseline="7730" dirty="0" smtClean="0">
                <a:latin typeface="Arial"/>
                <a:cs typeface="Arial"/>
              </a:rPr>
              <a:t>possible</a:t>
            </a:r>
            <a:r>
              <a:rPr sz="2250" spc="-14" baseline="7730" dirty="0" smtClean="0">
                <a:latin typeface="Arial"/>
                <a:cs typeface="Arial"/>
              </a:rPr>
              <a:t> </a:t>
            </a:r>
            <a:r>
              <a:rPr sz="2250" spc="0" baseline="7730" dirty="0" smtClean="0">
                <a:latin typeface="Arial"/>
                <a:cs typeface="Arial"/>
              </a:rPr>
              <a:t>radius</a:t>
            </a:r>
            <a:r>
              <a:rPr sz="2250" spc="-14" baseline="7730" dirty="0" smtClean="0">
                <a:latin typeface="Arial"/>
                <a:cs typeface="Arial"/>
              </a:rPr>
              <a:t> </a:t>
            </a:r>
            <a:r>
              <a:rPr sz="2250" spc="0" baseline="7730" dirty="0" smtClean="0">
                <a:latin typeface="Arial"/>
                <a:cs typeface="Arial"/>
              </a:rPr>
              <a:t>of curvature</a:t>
            </a:r>
            <a:r>
              <a:rPr sz="2250" spc="-14" baseline="7730" dirty="0" smtClean="0">
                <a:latin typeface="Arial"/>
                <a:cs typeface="Arial"/>
              </a:rPr>
              <a:t> </a:t>
            </a:r>
            <a:r>
              <a:rPr sz="2250" spc="0" baseline="7730" dirty="0" smtClean="0">
                <a:latin typeface="Arial"/>
                <a:cs typeface="Arial"/>
              </a:rPr>
              <a:t>of the</a:t>
            </a:r>
            <a:r>
              <a:rPr sz="2250" spc="-14" baseline="7730" dirty="0" smtClean="0">
                <a:latin typeface="Arial"/>
                <a:cs typeface="Arial"/>
              </a:rPr>
              <a:t> </a:t>
            </a:r>
            <a:r>
              <a:rPr sz="2250" spc="0" baseline="7730" dirty="0" smtClean="0">
                <a:latin typeface="Arial"/>
                <a:cs typeface="Arial"/>
              </a:rPr>
              <a:t>tip is when</a:t>
            </a:r>
            <a:r>
              <a:rPr sz="2250" spc="9" baseline="7730" dirty="0" smtClean="0">
                <a:latin typeface="Arial"/>
                <a:cs typeface="Arial"/>
              </a:rPr>
              <a:t> </a:t>
            </a:r>
            <a:r>
              <a:rPr sz="1500" spc="0" dirty="0" smtClean="0">
                <a:latin typeface="Symbol"/>
                <a:cs typeface="Symbol"/>
              </a:rPr>
              <a:t>Δ</a:t>
            </a:r>
            <a:r>
              <a:rPr sz="2250" spc="-54" baseline="7730" dirty="0" smtClean="0">
                <a:latin typeface="Arial"/>
                <a:cs typeface="Arial"/>
              </a:rPr>
              <a:t>T</a:t>
            </a:r>
            <a:r>
              <a:rPr sz="1500" spc="0" baseline="-11595" dirty="0" smtClean="0">
                <a:latin typeface="Arial"/>
                <a:cs typeface="Arial"/>
              </a:rPr>
              <a:t>r</a:t>
            </a:r>
            <a:r>
              <a:rPr sz="1500" spc="134" baseline="-11595" dirty="0" smtClean="0">
                <a:latin typeface="Arial"/>
                <a:cs typeface="Arial"/>
              </a:rPr>
              <a:t> </a:t>
            </a:r>
            <a:r>
              <a:rPr sz="2250" spc="0" baseline="7730" dirty="0" smtClean="0">
                <a:latin typeface="Arial"/>
                <a:cs typeface="Arial"/>
              </a:rPr>
              <a:t>= </a:t>
            </a:r>
            <a:r>
              <a:rPr sz="1500" spc="0" dirty="0" smtClean="0">
                <a:latin typeface="Symbol"/>
                <a:cs typeface="Symbol"/>
              </a:rPr>
              <a:t>Δ</a:t>
            </a:r>
            <a:r>
              <a:rPr sz="2250" spc="0" baseline="7730" dirty="0" smtClean="0">
                <a:latin typeface="Arial"/>
                <a:cs typeface="Arial"/>
              </a:rPr>
              <a:t>T</a:t>
            </a:r>
            <a:r>
              <a:rPr sz="1500" spc="0" baseline="-11595" dirty="0" smtClean="0">
                <a:latin typeface="Arial"/>
                <a:cs typeface="Arial"/>
              </a:rPr>
              <a:t>0</a:t>
            </a:r>
            <a:r>
              <a:rPr sz="1500" spc="146" baseline="-11595" dirty="0" smtClean="0">
                <a:latin typeface="Arial"/>
                <a:cs typeface="Arial"/>
              </a:rPr>
              <a:t> </a:t>
            </a:r>
            <a:r>
              <a:rPr sz="2250" spc="0" baseline="7730" dirty="0" smtClean="0">
                <a:latin typeface="Arial"/>
                <a:cs typeface="Arial"/>
              </a:rPr>
              <a:t>(such</a:t>
            </a:r>
            <a:r>
              <a:rPr sz="2250" spc="-9" baseline="7730" dirty="0" smtClean="0">
                <a:latin typeface="Arial"/>
                <a:cs typeface="Arial"/>
              </a:rPr>
              <a:t> </a:t>
            </a:r>
            <a:r>
              <a:rPr sz="2250" spc="0" baseline="7730" dirty="0" smtClean="0">
                <a:latin typeface="Arial"/>
                <a:cs typeface="Arial"/>
              </a:rPr>
              <a:t>as</a:t>
            </a:r>
            <a:endParaRPr sz="1500">
              <a:latin typeface="Arial"/>
              <a:cs typeface="Arial"/>
            </a:endParaRPr>
          </a:p>
          <a:p>
            <a:pPr marL="383038" marR="34366">
              <a:lnSpc>
                <a:spcPts val="1724"/>
              </a:lnSpc>
              <a:spcBef>
                <a:spcPts val="114"/>
              </a:spcBef>
            </a:pPr>
            <a:r>
              <a:rPr sz="1500" spc="-2" dirty="0" smtClean="0">
                <a:latin typeface="Arial"/>
                <a:cs typeface="Arial"/>
              </a:rPr>
              <a:t>T</a:t>
            </a:r>
            <a:r>
              <a:rPr sz="1500" spc="-2" baseline="-20291" dirty="0" smtClean="0">
                <a:latin typeface="Arial"/>
                <a:cs typeface="Arial"/>
              </a:rPr>
              <a:t>m</a:t>
            </a:r>
            <a:r>
              <a:rPr sz="1500" spc="-2" dirty="0" smtClean="0">
                <a:latin typeface="Arial"/>
                <a:cs typeface="Arial"/>
              </a:rPr>
              <a:t>-T</a:t>
            </a:r>
            <a:r>
              <a:rPr sz="1500" spc="-2" baseline="-20291" dirty="0" smtClean="0">
                <a:latin typeface="Arial"/>
                <a:cs typeface="Arial"/>
              </a:rPr>
              <a:t>∞</a:t>
            </a:r>
            <a:r>
              <a:rPr sz="1500" spc="-2" dirty="0" smtClean="0">
                <a:latin typeface="Arial"/>
                <a:cs typeface="Arial"/>
              </a:rPr>
              <a:t>),</a:t>
            </a:r>
            <a:endParaRPr sz="1500">
              <a:latin typeface="Arial"/>
              <a:cs typeface="Arial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3478022" y="4199512"/>
            <a:ext cx="662968" cy="25757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</a:pPr>
            <a:r>
              <a:rPr sz="1550" b="1" u="sng" spc="-50" dirty="0" smtClean="0">
                <a:latin typeface="Arial"/>
                <a:cs typeface="Arial"/>
              </a:rPr>
              <a:t> 2 </a:t>
            </a:r>
            <a:r>
              <a:rPr sz="1550" u="sng" spc="-179" dirty="0" smtClean="0">
                <a:latin typeface="Symbol"/>
                <a:cs typeface="Symbol"/>
              </a:rPr>
              <a:t></a:t>
            </a:r>
            <a:r>
              <a:rPr sz="1550" b="1" u="sng" spc="-50" dirty="0" smtClean="0">
                <a:latin typeface="Arial"/>
                <a:cs typeface="Arial"/>
              </a:rPr>
              <a:t>T</a:t>
            </a:r>
            <a:r>
              <a:rPr sz="1350" b="1" u="sng" spc="-50" baseline="-12883" dirty="0" smtClean="0">
                <a:latin typeface="Arial"/>
                <a:cs typeface="Arial"/>
              </a:rPr>
              <a:t>m  </a:t>
            </a:r>
            <a:endParaRPr sz="900">
              <a:latin typeface="Arial"/>
              <a:cs typeface="Arial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3083292" y="4305925"/>
            <a:ext cx="208697" cy="245260"/>
          </a:xfrm>
          <a:prstGeom prst="rect">
            <a:avLst/>
          </a:prstGeom>
        </p:spPr>
        <p:txBody>
          <a:bodyPr wrap="square" lIns="0" tIns="11874" rIns="0" bIns="0" rtlCol="0">
            <a:noAutofit/>
          </a:bodyPr>
          <a:lstStyle/>
          <a:p>
            <a:pPr marL="12700">
              <a:lnSpc>
                <a:spcPts val="1870"/>
              </a:lnSpc>
            </a:pPr>
            <a:r>
              <a:rPr sz="1550" b="1" spc="129" dirty="0" smtClean="0">
                <a:latin typeface="Arial"/>
                <a:cs typeface="Arial"/>
              </a:rPr>
              <a:t>r</a:t>
            </a:r>
            <a:r>
              <a:rPr sz="1350" spc="0" baseline="39301" dirty="0" smtClean="0">
                <a:latin typeface="Symbol"/>
                <a:cs typeface="Symbol"/>
              </a:rPr>
              <a:t></a:t>
            </a:r>
            <a:endParaRPr sz="900">
              <a:latin typeface="Symbol"/>
              <a:cs typeface="Symbol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3306555" y="4326765"/>
            <a:ext cx="162896" cy="222385"/>
          </a:xfrm>
          <a:prstGeom prst="rect">
            <a:avLst/>
          </a:prstGeom>
        </p:spPr>
        <p:txBody>
          <a:bodyPr wrap="square" lIns="0" tIns="10890" rIns="0" bIns="0" rtlCol="0">
            <a:noAutofit/>
          </a:bodyPr>
          <a:lstStyle/>
          <a:p>
            <a:pPr marL="12700">
              <a:lnSpc>
                <a:spcPts val="1714"/>
              </a:lnSpc>
            </a:pPr>
            <a:r>
              <a:rPr sz="1550" dirty="0" smtClean="0">
                <a:latin typeface="Symbol"/>
                <a:cs typeface="Symbol"/>
              </a:rPr>
              <a:t></a:t>
            </a:r>
            <a:endParaRPr sz="1550">
              <a:latin typeface="Symbol"/>
              <a:cs typeface="Symbol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3478780" y="4476888"/>
            <a:ext cx="630810" cy="258324"/>
          </a:xfrm>
          <a:prstGeom prst="rect">
            <a:avLst/>
          </a:prstGeom>
        </p:spPr>
        <p:txBody>
          <a:bodyPr wrap="square" lIns="0" tIns="12477" rIns="0" bIns="0" rtlCol="0">
            <a:noAutofit/>
          </a:bodyPr>
          <a:lstStyle/>
          <a:p>
            <a:pPr marL="12700">
              <a:lnSpc>
                <a:spcPts val="1964"/>
              </a:lnSpc>
            </a:pPr>
            <a:r>
              <a:rPr sz="1550" b="1" spc="94" dirty="0" smtClean="0">
                <a:latin typeface="Arial"/>
                <a:cs typeface="Arial"/>
              </a:rPr>
              <a:t>L</a:t>
            </a:r>
            <a:r>
              <a:rPr sz="1350" b="1" spc="0" baseline="-12883" dirty="0" smtClean="0">
                <a:latin typeface="Arial"/>
                <a:cs typeface="Arial"/>
              </a:rPr>
              <a:t>v </a:t>
            </a:r>
            <a:r>
              <a:rPr sz="1350" b="1" spc="94" baseline="-12883" dirty="0" smtClean="0">
                <a:latin typeface="Arial"/>
                <a:cs typeface="Arial"/>
              </a:rPr>
              <a:t> </a:t>
            </a:r>
            <a:r>
              <a:rPr sz="1550" spc="34" dirty="0" smtClean="0">
                <a:latin typeface="Symbol"/>
                <a:cs typeface="Symbol"/>
              </a:rPr>
              <a:t>Δ</a:t>
            </a:r>
            <a:r>
              <a:rPr sz="1550" b="1" spc="-84" dirty="0" smtClean="0">
                <a:latin typeface="Arial"/>
                <a:cs typeface="Arial"/>
              </a:rPr>
              <a:t>T</a:t>
            </a:r>
            <a:r>
              <a:rPr sz="1350" b="1" spc="0" baseline="-12883" dirty="0" smtClean="0">
                <a:latin typeface="Arial"/>
                <a:cs typeface="Arial"/>
              </a:rPr>
              <a:t>0</a:t>
            </a:r>
            <a:endParaRPr sz="900">
              <a:latin typeface="Arial"/>
              <a:cs typeface="Arial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2407418" y="5214173"/>
            <a:ext cx="207842" cy="244519"/>
          </a:xfrm>
          <a:prstGeom prst="rect">
            <a:avLst/>
          </a:prstGeom>
        </p:spPr>
        <p:txBody>
          <a:bodyPr wrap="square" lIns="0" tIns="11874" rIns="0" bIns="0" rtlCol="0">
            <a:noAutofit/>
          </a:bodyPr>
          <a:lstStyle/>
          <a:p>
            <a:pPr marL="12700">
              <a:lnSpc>
                <a:spcPts val="1870"/>
              </a:lnSpc>
            </a:pPr>
            <a:r>
              <a:rPr sz="1550" b="1" spc="125" dirty="0" smtClean="0">
                <a:latin typeface="Arial"/>
                <a:cs typeface="Arial"/>
              </a:rPr>
              <a:t>r</a:t>
            </a:r>
            <a:r>
              <a:rPr sz="1350" spc="0" baseline="39301" dirty="0" smtClean="0">
                <a:latin typeface="Symbol"/>
                <a:cs typeface="Symbol"/>
              </a:rPr>
              <a:t></a:t>
            </a:r>
            <a:endParaRPr sz="900">
              <a:latin typeface="Symbol"/>
              <a:cs typeface="Symbol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2022602" y="5234523"/>
            <a:ext cx="299591" cy="224168"/>
          </a:xfrm>
          <a:prstGeom prst="rect">
            <a:avLst/>
          </a:prstGeom>
        </p:spPr>
        <p:txBody>
          <a:bodyPr wrap="square" lIns="0" tIns="10858" rIns="0" bIns="0" rtlCol="0">
            <a:noAutofit/>
          </a:bodyPr>
          <a:lstStyle/>
          <a:p>
            <a:pPr marL="12700">
              <a:lnSpc>
                <a:spcPts val="1710"/>
              </a:lnSpc>
            </a:pPr>
            <a:r>
              <a:rPr sz="1550" spc="29" dirty="0" smtClean="0">
                <a:latin typeface="Symbol"/>
                <a:cs typeface="Symbol"/>
              </a:rPr>
              <a:t>Δ</a:t>
            </a:r>
            <a:r>
              <a:rPr sz="1550" b="1" spc="0" dirty="0" smtClean="0">
                <a:latin typeface="Arial"/>
                <a:cs typeface="Arial"/>
              </a:rPr>
              <a:t>T</a:t>
            </a:r>
            <a:endParaRPr sz="1550">
              <a:latin typeface="Arial"/>
              <a:cs typeface="Arial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2755311" y="5348116"/>
            <a:ext cx="1880529" cy="254510"/>
          </a:xfrm>
          <a:prstGeom prst="rect">
            <a:avLst/>
          </a:prstGeom>
        </p:spPr>
        <p:txBody>
          <a:bodyPr wrap="square" lIns="0" tIns="12096" rIns="0" bIns="0" rtlCol="0">
            <a:noAutofit/>
          </a:bodyPr>
          <a:lstStyle/>
          <a:p>
            <a:pPr marL="12700">
              <a:lnSpc>
                <a:spcPts val="1905"/>
              </a:lnSpc>
            </a:pPr>
            <a:r>
              <a:rPr sz="2250" spc="17" baseline="7730" dirty="0" smtClean="0">
                <a:latin typeface="Arial"/>
                <a:cs typeface="Arial"/>
              </a:rPr>
              <a:t>and </a:t>
            </a:r>
            <a:r>
              <a:rPr sz="1500" spc="4" dirty="0" smtClean="0">
                <a:latin typeface="Symbol"/>
                <a:cs typeface="Symbol"/>
              </a:rPr>
              <a:t>Δ</a:t>
            </a:r>
            <a:r>
              <a:rPr sz="2250" b="1" spc="17" baseline="7730" dirty="0" smtClean="0">
                <a:latin typeface="Arial"/>
                <a:cs typeface="Arial"/>
              </a:rPr>
              <a:t>T</a:t>
            </a:r>
            <a:r>
              <a:rPr sz="1500" b="1" spc="17" baseline="-11595" dirty="0" smtClean="0">
                <a:latin typeface="Arial"/>
                <a:cs typeface="Arial"/>
              </a:rPr>
              <a:t>0 </a:t>
            </a:r>
            <a:r>
              <a:rPr sz="2250" b="1" spc="17" baseline="7730" dirty="0" smtClean="0">
                <a:latin typeface="Arial"/>
                <a:cs typeface="Arial"/>
              </a:rPr>
              <a:t>= </a:t>
            </a:r>
            <a:r>
              <a:rPr sz="1500" spc="4" dirty="0" smtClean="0">
                <a:latin typeface="Symbol"/>
                <a:cs typeface="Symbol"/>
              </a:rPr>
              <a:t>Δ</a:t>
            </a:r>
            <a:r>
              <a:rPr sz="2250" b="1" spc="17" baseline="7730" dirty="0" smtClean="0">
                <a:latin typeface="Arial"/>
                <a:cs typeface="Arial"/>
              </a:rPr>
              <a:t>T</a:t>
            </a:r>
            <a:r>
              <a:rPr sz="1500" b="1" spc="17" baseline="-11595" dirty="0" smtClean="0">
                <a:latin typeface="Arial"/>
                <a:cs typeface="Arial"/>
              </a:rPr>
              <a:t>C </a:t>
            </a:r>
            <a:r>
              <a:rPr sz="2250" b="1" spc="17" baseline="7730" dirty="0" smtClean="0">
                <a:latin typeface="Arial"/>
                <a:cs typeface="Arial"/>
              </a:rPr>
              <a:t>+ </a:t>
            </a:r>
            <a:r>
              <a:rPr sz="1500" spc="4" dirty="0" smtClean="0">
                <a:latin typeface="Symbol"/>
                <a:cs typeface="Symbol"/>
              </a:rPr>
              <a:t>Δ</a:t>
            </a:r>
            <a:r>
              <a:rPr sz="2250" b="1" spc="17" baseline="7730" dirty="0" smtClean="0">
                <a:latin typeface="Arial"/>
                <a:cs typeface="Arial"/>
              </a:rPr>
              <a:t>T</a:t>
            </a:r>
            <a:r>
              <a:rPr sz="1500" b="1" spc="17" baseline="-11595" dirty="0" smtClean="0">
                <a:latin typeface="Arial"/>
                <a:cs typeface="Arial"/>
              </a:rPr>
              <a:t>r </a:t>
            </a:r>
            <a:r>
              <a:rPr sz="2250" spc="17" baseline="7730" dirty="0" smtClean="0">
                <a:latin typeface="Arial"/>
                <a:cs typeface="Arial"/>
              </a:rPr>
              <a:t>,</a:t>
            </a:r>
            <a:endParaRPr sz="1500">
              <a:latin typeface="Arial"/>
              <a:cs typeface="Arial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366014" y="5350100"/>
            <a:ext cx="1009068" cy="217424"/>
          </a:xfrm>
          <a:prstGeom prst="rect">
            <a:avLst/>
          </a:prstGeom>
        </p:spPr>
        <p:txBody>
          <a:bodyPr wrap="square" lIns="0" tIns="10445" rIns="0" bIns="0" rtlCol="0">
            <a:noAutofit/>
          </a:bodyPr>
          <a:lstStyle/>
          <a:p>
            <a:pPr marL="12700">
              <a:lnSpc>
                <a:spcPts val="1645"/>
              </a:lnSpc>
            </a:pPr>
            <a:r>
              <a:rPr sz="1500" spc="-2" dirty="0" smtClean="0">
                <a:latin typeface="Arial"/>
                <a:cs typeface="Arial"/>
              </a:rPr>
              <a:t>In general ,</a:t>
            </a:r>
            <a:endParaRPr sz="1500">
              <a:latin typeface="Arial"/>
              <a:cs typeface="Arial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2008886" y="5352509"/>
            <a:ext cx="620972" cy="14016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025"/>
              </a:lnSpc>
              <a:tabLst>
                <a:tab pos="584200" algn="l"/>
              </a:tabLst>
            </a:pPr>
            <a:r>
              <a:rPr sz="900" b="1" u="sng" dirty="0" smtClean="0">
                <a:latin typeface="Arial"/>
                <a:cs typeface="Arial"/>
              </a:rPr>
              <a:t>        </a:t>
            </a:r>
            <a:r>
              <a:rPr sz="900" b="1" u="sng" spc="-100" dirty="0" smtClean="0">
                <a:latin typeface="Arial"/>
                <a:cs typeface="Arial"/>
              </a:rPr>
              <a:t> </a:t>
            </a:r>
            <a:r>
              <a:rPr sz="900" b="1" u="sng" spc="0" dirty="0" smtClean="0">
                <a:latin typeface="Arial"/>
                <a:cs typeface="Arial"/>
              </a:rPr>
              <a:t>0 	</a:t>
            </a:r>
            <a:endParaRPr sz="900">
              <a:latin typeface="Arial"/>
              <a:cs typeface="Arial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1482353" y="5362538"/>
            <a:ext cx="518876" cy="224168"/>
          </a:xfrm>
          <a:prstGeom prst="rect">
            <a:avLst/>
          </a:prstGeom>
        </p:spPr>
        <p:txBody>
          <a:bodyPr wrap="square" lIns="0" tIns="10858" rIns="0" bIns="0" rtlCol="0">
            <a:noAutofit/>
          </a:bodyPr>
          <a:lstStyle/>
          <a:p>
            <a:pPr marL="12700">
              <a:lnSpc>
                <a:spcPts val="1710"/>
              </a:lnSpc>
            </a:pPr>
            <a:r>
              <a:rPr sz="1550" spc="29" dirty="0" smtClean="0">
                <a:latin typeface="Symbol"/>
                <a:cs typeface="Symbol"/>
              </a:rPr>
              <a:t>Δ</a:t>
            </a:r>
            <a:r>
              <a:rPr sz="1550" b="1" spc="0" dirty="0" smtClean="0">
                <a:latin typeface="Arial"/>
                <a:cs typeface="Arial"/>
              </a:rPr>
              <a:t>T </a:t>
            </a:r>
            <a:r>
              <a:rPr sz="1550" b="1" spc="19" dirty="0" smtClean="0">
                <a:latin typeface="Arial"/>
                <a:cs typeface="Arial"/>
              </a:rPr>
              <a:t> </a:t>
            </a:r>
            <a:r>
              <a:rPr sz="1550" spc="0" dirty="0" smtClean="0">
                <a:latin typeface="Symbol"/>
                <a:cs typeface="Symbol"/>
              </a:rPr>
              <a:t></a:t>
            </a:r>
            <a:endParaRPr sz="1550">
              <a:latin typeface="Symbol"/>
              <a:cs typeface="Symbol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1713224" y="5479768"/>
            <a:ext cx="87274" cy="140161"/>
          </a:xfrm>
          <a:prstGeom prst="rect">
            <a:avLst/>
          </a:prstGeom>
        </p:spPr>
        <p:txBody>
          <a:bodyPr wrap="square" lIns="0" tIns="6508" rIns="0" bIns="0" rtlCol="0">
            <a:noAutofit/>
          </a:bodyPr>
          <a:lstStyle/>
          <a:p>
            <a:pPr marL="12700">
              <a:lnSpc>
                <a:spcPts val="1025"/>
              </a:lnSpc>
            </a:pPr>
            <a:r>
              <a:rPr sz="900" b="1" dirty="0" smtClean="0">
                <a:latin typeface="Arial"/>
                <a:cs typeface="Arial"/>
              </a:rPr>
              <a:t>r</a:t>
            </a:r>
            <a:endParaRPr sz="900">
              <a:latin typeface="Arial"/>
              <a:cs typeface="Arial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2249678" y="5515448"/>
            <a:ext cx="131470" cy="222133"/>
          </a:xfrm>
          <a:prstGeom prst="rect">
            <a:avLst/>
          </a:prstGeom>
        </p:spPr>
        <p:txBody>
          <a:bodyPr wrap="square" lIns="0" tIns="10699" rIns="0" bIns="0" rtlCol="0">
            <a:noAutofit/>
          </a:bodyPr>
          <a:lstStyle/>
          <a:p>
            <a:pPr marL="12700">
              <a:lnSpc>
                <a:spcPts val="1685"/>
              </a:lnSpc>
            </a:pPr>
            <a:r>
              <a:rPr sz="1550" b="1" dirty="0" smtClean="0">
                <a:latin typeface="Arial"/>
                <a:cs typeface="Arial"/>
              </a:rPr>
              <a:t>r</a:t>
            </a:r>
            <a:endParaRPr sz="1550">
              <a:latin typeface="Arial"/>
              <a:cs typeface="Arial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4903716" y="5957296"/>
            <a:ext cx="208471" cy="244268"/>
          </a:xfrm>
          <a:prstGeom prst="rect">
            <a:avLst/>
          </a:prstGeom>
        </p:spPr>
        <p:txBody>
          <a:bodyPr wrap="square" lIns="0" tIns="11874" rIns="0" bIns="0" rtlCol="0">
            <a:noAutofit/>
          </a:bodyPr>
          <a:lstStyle/>
          <a:p>
            <a:pPr marL="12700">
              <a:lnSpc>
                <a:spcPts val="1870"/>
              </a:lnSpc>
            </a:pPr>
            <a:r>
              <a:rPr sz="1550" b="1" spc="129" dirty="0" smtClean="0">
                <a:latin typeface="Arial"/>
                <a:cs typeface="Arial"/>
              </a:rPr>
              <a:t>r</a:t>
            </a:r>
            <a:r>
              <a:rPr sz="1350" spc="0" baseline="39301" dirty="0" smtClean="0">
                <a:latin typeface="Symbol"/>
                <a:cs typeface="Symbol"/>
              </a:rPr>
              <a:t></a:t>
            </a:r>
            <a:endParaRPr sz="900">
              <a:latin typeface="Symbol"/>
              <a:cs typeface="Symbol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4525780" y="5967113"/>
            <a:ext cx="130057" cy="221754"/>
          </a:xfrm>
          <a:prstGeom prst="rect">
            <a:avLst/>
          </a:prstGeom>
        </p:spPr>
        <p:txBody>
          <a:bodyPr wrap="square" lIns="0" tIns="10858" rIns="0" bIns="0" rtlCol="0">
            <a:noAutofit/>
          </a:bodyPr>
          <a:lstStyle/>
          <a:p>
            <a:pPr marL="12700">
              <a:lnSpc>
                <a:spcPts val="1710"/>
              </a:lnSpc>
            </a:pPr>
            <a:r>
              <a:rPr sz="1550" dirty="0" smtClean="0">
                <a:latin typeface="Symbol"/>
                <a:cs typeface="Symbol"/>
              </a:rPr>
              <a:t>⎛</a:t>
            </a:r>
            <a:endParaRPr sz="1550">
              <a:latin typeface="Symbol"/>
              <a:cs typeface="Symbol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5109464" y="5967113"/>
            <a:ext cx="130057" cy="221754"/>
          </a:xfrm>
          <a:prstGeom prst="rect">
            <a:avLst/>
          </a:prstGeom>
        </p:spPr>
        <p:txBody>
          <a:bodyPr wrap="square" lIns="0" tIns="10858" rIns="0" bIns="0" rtlCol="0">
            <a:noAutofit/>
          </a:bodyPr>
          <a:lstStyle/>
          <a:p>
            <a:pPr marL="12700">
              <a:lnSpc>
                <a:spcPts val="1710"/>
              </a:lnSpc>
            </a:pPr>
            <a:r>
              <a:rPr sz="1550" dirty="0" smtClean="0">
                <a:latin typeface="Symbol"/>
                <a:cs typeface="Symbol"/>
              </a:rPr>
              <a:t>⎞</a:t>
            </a:r>
            <a:endParaRPr sz="1550">
              <a:latin typeface="Symbol"/>
              <a:cs typeface="Symbol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2870718" y="5977775"/>
            <a:ext cx="603349" cy="223790"/>
          </a:xfrm>
          <a:prstGeom prst="rect">
            <a:avLst/>
          </a:prstGeom>
        </p:spPr>
        <p:txBody>
          <a:bodyPr wrap="square" lIns="0" tIns="10858" rIns="0" bIns="0" rtlCol="0">
            <a:noAutofit/>
          </a:bodyPr>
          <a:lstStyle/>
          <a:p>
            <a:pPr marL="12700">
              <a:lnSpc>
                <a:spcPts val="1710"/>
              </a:lnSpc>
            </a:pPr>
            <a:r>
              <a:rPr sz="1550" b="1" spc="-11" dirty="0" smtClean="0">
                <a:latin typeface="Arial"/>
                <a:cs typeface="Arial"/>
              </a:rPr>
              <a:t>K</a:t>
            </a:r>
            <a:r>
              <a:rPr sz="1550" b="1" spc="0" dirty="0" smtClean="0">
                <a:latin typeface="Arial"/>
                <a:cs typeface="Arial"/>
              </a:rPr>
              <a:t>  </a:t>
            </a:r>
            <a:r>
              <a:rPr sz="1550" b="1" spc="-14" dirty="0" smtClean="0">
                <a:latin typeface="Arial"/>
                <a:cs typeface="Arial"/>
              </a:rPr>
              <a:t> </a:t>
            </a:r>
            <a:r>
              <a:rPr sz="1550" spc="39" dirty="0" smtClean="0">
                <a:latin typeface="Symbol"/>
                <a:cs typeface="Symbol"/>
              </a:rPr>
              <a:t>Δ</a:t>
            </a:r>
            <a:r>
              <a:rPr sz="1550" b="1" spc="-9" dirty="0" smtClean="0">
                <a:latin typeface="Arial"/>
                <a:cs typeface="Arial"/>
              </a:rPr>
              <a:t>T</a:t>
            </a:r>
            <a:endParaRPr sz="1550">
              <a:latin typeface="Arial"/>
              <a:cs typeface="Arial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3814065" y="5977009"/>
            <a:ext cx="628597" cy="224555"/>
          </a:xfrm>
          <a:prstGeom prst="rect">
            <a:avLst/>
          </a:prstGeom>
        </p:spPr>
        <p:txBody>
          <a:bodyPr wrap="square" lIns="0" tIns="10890" rIns="0" bIns="0" rtlCol="0">
            <a:noAutofit/>
          </a:bodyPr>
          <a:lstStyle/>
          <a:p>
            <a:pPr marL="12700">
              <a:lnSpc>
                <a:spcPts val="1714"/>
              </a:lnSpc>
            </a:pPr>
            <a:r>
              <a:rPr sz="1550" b="1" spc="-11" dirty="0" smtClean="0">
                <a:latin typeface="Arial"/>
                <a:cs typeface="Arial"/>
              </a:rPr>
              <a:t>K</a:t>
            </a:r>
            <a:r>
              <a:rPr sz="1550" b="1" spc="0" dirty="0" smtClean="0">
                <a:latin typeface="Arial"/>
                <a:cs typeface="Arial"/>
              </a:rPr>
              <a:t>  </a:t>
            </a:r>
            <a:r>
              <a:rPr sz="1550" b="1" spc="179" dirty="0" smtClean="0">
                <a:latin typeface="Arial"/>
                <a:cs typeface="Arial"/>
              </a:rPr>
              <a:t> </a:t>
            </a:r>
            <a:r>
              <a:rPr sz="1550" spc="39" dirty="0" smtClean="0">
                <a:latin typeface="Symbol"/>
                <a:cs typeface="Symbol"/>
              </a:rPr>
              <a:t>Δ</a:t>
            </a:r>
            <a:r>
              <a:rPr sz="1550" b="1" spc="-9" dirty="0" smtClean="0">
                <a:latin typeface="Arial"/>
                <a:cs typeface="Arial"/>
              </a:rPr>
              <a:t>T</a:t>
            </a:r>
            <a:endParaRPr sz="1550">
              <a:latin typeface="Arial"/>
              <a:cs typeface="Arial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2869946" y="6094877"/>
            <a:ext cx="1645066" cy="13993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019"/>
              </a:lnSpc>
            </a:pPr>
            <a:r>
              <a:rPr sz="900" b="1" u="sng" dirty="0" smtClean="0">
                <a:latin typeface="Arial"/>
                <a:cs typeface="Arial"/>
              </a:rPr>
              <a:t>    </a:t>
            </a:r>
            <a:r>
              <a:rPr sz="900" b="1" u="sng" spc="-59" dirty="0" smtClean="0">
                <a:latin typeface="Arial"/>
                <a:cs typeface="Arial"/>
              </a:rPr>
              <a:t> </a:t>
            </a:r>
            <a:r>
              <a:rPr sz="900" b="1" u="sng" spc="0" dirty="0" smtClean="0">
                <a:latin typeface="Arial"/>
                <a:cs typeface="Arial"/>
              </a:rPr>
              <a:t>L </a:t>
            </a:r>
            <a:r>
              <a:rPr sz="900" b="1" spc="44" dirty="0" smtClean="0">
                <a:latin typeface="Arial"/>
                <a:cs typeface="Arial"/>
              </a:rPr>
              <a:t> </a:t>
            </a:r>
            <a:r>
              <a:rPr sz="900" b="1" u="sng" spc="0" dirty="0" smtClean="0">
                <a:latin typeface="Arial"/>
                <a:cs typeface="Arial"/>
              </a:rPr>
              <a:t>       </a:t>
            </a:r>
            <a:r>
              <a:rPr sz="900" b="1" u="sng" spc="-39" dirty="0" smtClean="0">
                <a:latin typeface="Arial"/>
                <a:cs typeface="Arial"/>
              </a:rPr>
              <a:t> </a:t>
            </a:r>
            <a:r>
              <a:rPr sz="900" b="1" u="sng" spc="0" dirty="0" smtClean="0">
                <a:latin typeface="Arial"/>
                <a:cs typeface="Arial"/>
              </a:rPr>
              <a:t>C </a:t>
            </a:r>
            <a:r>
              <a:rPr sz="900" b="1" spc="0" dirty="0" smtClean="0">
                <a:latin typeface="Arial"/>
                <a:cs typeface="Arial"/>
              </a:rPr>
              <a:t>        </a:t>
            </a:r>
            <a:r>
              <a:rPr sz="900" b="1" spc="34" dirty="0" smtClean="0">
                <a:latin typeface="Arial"/>
                <a:cs typeface="Arial"/>
              </a:rPr>
              <a:t> </a:t>
            </a:r>
            <a:r>
              <a:rPr sz="900" b="1" u="sng" spc="0" dirty="0" smtClean="0">
                <a:latin typeface="Arial"/>
                <a:cs typeface="Arial"/>
              </a:rPr>
              <a:t>    </a:t>
            </a:r>
            <a:r>
              <a:rPr sz="900" b="1" u="sng" spc="-54" dirty="0" smtClean="0">
                <a:latin typeface="Arial"/>
                <a:cs typeface="Arial"/>
              </a:rPr>
              <a:t> </a:t>
            </a:r>
            <a:r>
              <a:rPr sz="900" b="1" u="sng" spc="0" dirty="0" smtClean="0">
                <a:latin typeface="Arial"/>
                <a:cs typeface="Arial"/>
              </a:rPr>
              <a:t>L </a:t>
            </a:r>
            <a:r>
              <a:rPr sz="900" b="1" spc="0" dirty="0" smtClean="0">
                <a:latin typeface="Arial"/>
                <a:cs typeface="Arial"/>
              </a:rPr>
              <a:t> </a:t>
            </a:r>
            <a:r>
              <a:rPr sz="900" b="1" spc="-4" dirty="0" smtClean="0">
                <a:latin typeface="Arial"/>
                <a:cs typeface="Arial"/>
              </a:rPr>
              <a:t> </a:t>
            </a:r>
            <a:r>
              <a:rPr sz="900" b="1" u="sng" spc="0" dirty="0" smtClean="0">
                <a:latin typeface="Arial"/>
                <a:cs typeface="Arial"/>
              </a:rPr>
              <a:t>       </a:t>
            </a:r>
            <a:r>
              <a:rPr sz="900" b="1" u="sng" spc="-39" dirty="0" smtClean="0">
                <a:latin typeface="Arial"/>
                <a:cs typeface="Arial"/>
              </a:rPr>
              <a:t> </a:t>
            </a:r>
            <a:r>
              <a:rPr sz="900" b="1" u="sng" spc="0" dirty="0" smtClean="0">
                <a:latin typeface="Arial"/>
                <a:cs typeface="Arial"/>
              </a:rPr>
              <a:t>0 </a:t>
            </a:r>
            <a:endParaRPr sz="900">
              <a:latin typeface="Arial"/>
              <a:cs typeface="Arial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4525780" y="6092838"/>
            <a:ext cx="382409" cy="432070"/>
          </a:xfrm>
          <a:prstGeom prst="rect">
            <a:avLst/>
          </a:prstGeom>
        </p:spPr>
        <p:txBody>
          <a:bodyPr wrap="square" lIns="0" tIns="11303" rIns="0" bIns="0" rtlCol="0">
            <a:noAutofit/>
          </a:bodyPr>
          <a:lstStyle/>
          <a:p>
            <a:pPr marL="12700">
              <a:lnSpc>
                <a:spcPts val="1780"/>
              </a:lnSpc>
            </a:pPr>
            <a:r>
              <a:rPr sz="1550" spc="139" dirty="0" smtClean="0">
                <a:latin typeface="Symbol"/>
                <a:cs typeface="Symbol"/>
              </a:rPr>
              <a:t>⎜</a:t>
            </a:r>
            <a:r>
              <a:rPr sz="1550" b="1" spc="115" dirty="0" smtClean="0">
                <a:latin typeface="Arial"/>
                <a:cs typeface="Arial"/>
              </a:rPr>
              <a:t>1</a:t>
            </a:r>
            <a:r>
              <a:rPr sz="1550" spc="-8" dirty="0" smtClean="0">
                <a:latin typeface="Symbol"/>
                <a:cs typeface="Symbol"/>
              </a:rPr>
              <a:t></a:t>
            </a:r>
            <a:endParaRPr sz="1550">
              <a:latin typeface="Symbol"/>
              <a:cs typeface="Symbol"/>
            </a:endParaRPr>
          </a:p>
          <a:p>
            <a:pPr marL="12700" marR="31472">
              <a:lnSpc>
                <a:spcPts val="1590"/>
              </a:lnSpc>
            </a:pPr>
            <a:r>
              <a:rPr sz="1550" dirty="0" smtClean="0">
                <a:latin typeface="Symbol"/>
                <a:cs typeface="Symbol"/>
              </a:rPr>
              <a:t>⎝</a:t>
            </a:r>
            <a:endParaRPr sz="1550">
              <a:latin typeface="Symbol"/>
              <a:cs typeface="Symbol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5109464" y="6092838"/>
            <a:ext cx="130057" cy="432070"/>
          </a:xfrm>
          <a:prstGeom prst="rect">
            <a:avLst/>
          </a:prstGeom>
        </p:spPr>
        <p:txBody>
          <a:bodyPr wrap="square" lIns="0" tIns="10858" rIns="0" bIns="0" rtlCol="0">
            <a:noAutofit/>
          </a:bodyPr>
          <a:lstStyle/>
          <a:p>
            <a:pPr marL="12700">
              <a:lnSpc>
                <a:spcPts val="1710"/>
              </a:lnSpc>
            </a:pPr>
            <a:r>
              <a:rPr sz="1550" dirty="0" smtClean="0">
                <a:latin typeface="Symbol"/>
                <a:cs typeface="Symbol"/>
              </a:rPr>
              <a:t>⎟</a:t>
            </a:r>
            <a:endParaRPr sz="1550">
              <a:latin typeface="Symbol"/>
              <a:cs typeface="Symbol"/>
            </a:endParaRPr>
          </a:p>
          <a:p>
            <a:pPr marL="12700">
              <a:lnSpc>
                <a:spcPts val="1655"/>
              </a:lnSpc>
            </a:pPr>
            <a:r>
              <a:rPr sz="1550" dirty="0" smtClean="0">
                <a:latin typeface="Symbol"/>
                <a:cs typeface="Symbol"/>
              </a:rPr>
              <a:t>⎠</a:t>
            </a:r>
            <a:endParaRPr sz="1550">
              <a:latin typeface="Symbol"/>
              <a:cs typeface="Symbol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2267966" y="6104266"/>
            <a:ext cx="593298" cy="223790"/>
          </a:xfrm>
          <a:prstGeom prst="rect">
            <a:avLst/>
          </a:prstGeom>
        </p:spPr>
        <p:txBody>
          <a:bodyPr wrap="square" lIns="0" tIns="10858" rIns="0" bIns="0" rtlCol="0">
            <a:noAutofit/>
          </a:bodyPr>
          <a:lstStyle/>
          <a:p>
            <a:pPr marL="12700">
              <a:lnSpc>
                <a:spcPts val="1710"/>
              </a:lnSpc>
            </a:pPr>
            <a:r>
              <a:rPr sz="1550" dirty="0" smtClean="0">
                <a:latin typeface="Symbol"/>
                <a:cs typeface="Symbol"/>
              </a:rPr>
              <a:t></a:t>
            </a:r>
            <a:r>
              <a:rPr sz="1550" spc="354" dirty="0" smtClean="0">
                <a:latin typeface="Times New Roman"/>
                <a:cs typeface="Times New Roman"/>
              </a:rPr>
              <a:t> </a:t>
            </a:r>
            <a:r>
              <a:rPr sz="1550" b="1" spc="3" dirty="0" smtClean="0">
                <a:latin typeface="Arial"/>
                <a:cs typeface="Arial"/>
              </a:rPr>
              <a:t>v </a:t>
            </a:r>
            <a:r>
              <a:rPr sz="1550" spc="0" dirty="0" smtClean="0">
                <a:latin typeface="Symbol"/>
                <a:cs typeface="Symbol"/>
              </a:rPr>
              <a:t></a:t>
            </a:r>
            <a:endParaRPr sz="1550">
              <a:latin typeface="Symbol"/>
              <a:cs typeface="Symbol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3644147" y="6104266"/>
            <a:ext cx="162455" cy="221754"/>
          </a:xfrm>
          <a:prstGeom prst="rect">
            <a:avLst/>
          </a:prstGeom>
        </p:spPr>
        <p:txBody>
          <a:bodyPr wrap="square" lIns="0" tIns="10858" rIns="0" bIns="0" rtlCol="0">
            <a:noAutofit/>
          </a:bodyPr>
          <a:lstStyle/>
          <a:p>
            <a:pPr marL="12700">
              <a:lnSpc>
                <a:spcPts val="1710"/>
              </a:lnSpc>
            </a:pPr>
            <a:r>
              <a:rPr sz="1550" dirty="0" smtClean="0">
                <a:latin typeface="Symbol"/>
                <a:cs typeface="Symbol"/>
              </a:rPr>
              <a:t></a:t>
            </a:r>
            <a:endParaRPr sz="1550">
              <a:latin typeface="Symbol"/>
              <a:cs typeface="Symbol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2882146" y="6257181"/>
            <a:ext cx="256127" cy="255002"/>
          </a:xfrm>
          <a:prstGeom prst="rect">
            <a:avLst/>
          </a:prstGeom>
        </p:spPr>
        <p:txBody>
          <a:bodyPr wrap="square" lIns="0" tIns="12350" rIns="0" bIns="0" rtlCol="0">
            <a:noAutofit/>
          </a:bodyPr>
          <a:lstStyle/>
          <a:p>
            <a:pPr marL="12700">
              <a:lnSpc>
                <a:spcPts val="1945"/>
              </a:lnSpc>
            </a:pPr>
            <a:r>
              <a:rPr sz="1550" b="1" spc="50" dirty="0" smtClean="0">
                <a:latin typeface="Arial"/>
                <a:cs typeface="Arial"/>
              </a:rPr>
              <a:t>L</a:t>
            </a:r>
            <a:r>
              <a:rPr sz="1350" b="1" spc="50" baseline="-12883" dirty="0" smtClean="0">
                <a:latin typeface="Arial"/>
                <a:cs typeface="Arial"/>
              </a:rPr>
              <a:t>v</a:t>
            </a:r>
            <a:endParaRPr sz="900">
              <a:latin typeface="Arial"/>
              <a:cs typeface="Arial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3293627" y="6257181"/>
            <a:ext cx="131266" cy="221754"/>
          </a:xfrm>
          <a:prstGeom prst="rect">
            <a:avLst/>
          </a:prstGeom>
        </p:spPr>
        <p:txBody>
          <a:bodyPr wrap="square" lIns="0" tIns="10668" rIns="0" bIns="0" rtlCol="0">
            <a:noAutofit/>
          </a:bodyPr>
          <a:lstStyle/>
          <a:p>
            <a:pPr marL="12700">
              <a:lnSpc>
                <a:spcPts val="1680"/>
              </a:lnSpc>
            </a:pPr>
            <a:r>
              <a:rPr sz="1550" b="1" dirty="0" smtClean="0">
                <a:latin typeface="Arial"/>
                <a:cs typeface="Arial"/>
              </a:rPr>
              <a:t>r</a:t>
            </a:r>
            <a:endParaRPr sz="1550">
              <a:latin typeface="Arial"/>
              <a:cs typeface="Aria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3825493" y="6257181"/>
            <a:ext cx="256132" cy="255002"/>
          </a:xfrm>
          <a:prstGeom prst="rect">
            <a:avLst/>
          </a:prstGeom>
        </p:spPr>
        <p:txBody>
          <a:bodyPr wrap="square" lIns="0" tIns="12350" rIns="0" bIns="0" rtlCol="0">
            <a:noAutofit/>
          </a:bodyPr>
          <a:lstStyle/>
          <a:p>
            <a:pPr marL="12700">
              <a:lnSpc>
                <a:spcPts val="1945"/>
              </a:lnSpc>
            </a:pPr>
            <a:r>
              <a:rPr sz="1550" b="1" spc="50" dirty="0" smtClean="0">
                <a:latin typeface="Arial"/>
                <a:cs typeface="Arial"/>
              </a:rPr>
              <a:t>L</a:t>
            </a:r>
            <a:r>
              <a:rPr sz="1350" b="1" spc="50" baseline="-12883" dirty="0" smtClean="0">
                <a:latin typeface="Arial"/>
                <a:cs typeface="Arial"/>
              </a:rPr>
              <a:t>v</a:t>
            </a:r>
            <a:endParaRPr sz="900">
              <a:latin typeface="Arial"/>
              <a:cs typeface="Aria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4252211" y="6257181"/>
            <a:ext cx="131266" cy="221754"/>
          </a:xfrm>
          <a:prstGeom prst="rect">
            <a:avLst/>
          </a:prstGeom>
        </p:spPr>
        <p:txBody>
          <a:bodyPr wrap="square" lIns="0" tIns="10668" rIns="0" bIns="0" rtlCol="0">
            <a:noAutofit/>
          </a:bodyPr>
          <a:lstStyle/>
          <a:p>
            <a:pPr marL="12700">
              <a:lnSpc>
                <a:spcPts val="1680"/>
              </a:lnSpc>
            </a:pPr>
            <a:r>
              <a:rPr sz="1550" b="1" dirty="0" smtClean="0">
                <a:latin typeface="Arial"/>
                <a:cs typeface="Arial"/>
              </a:rPr>
              <a:t>r</a:t>
            </a:r>
            <a:endParaRPr sz="1550">
              <a:latin typeface="Arial"/>
              <a:cs typeface="Aria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4944872" y="6257181"/>
            <a:ext cx="131266" cy="221754"/>
          </a:xfrm>
          <a:prstGeom prst="rect">
            <a:avLst/>
          </a:prstGeom>
        </p:spPr>
        <p:txBody>
          <a:bodyPr wrap="square" lIns="0" tIns="10668" rIns="0" bIns="0" rtlCol="0">
            <a:noAutofit/>
          </a:bodyPr>
          <a:lstStyle/>
          <a:p>
            <a:pPr marL="12700">
              <a:lnSpc>
                <a:spcPts val="1680"/>
              </a:lnSpc>
            </a:pPr>
            <a:r>
              <a:rPr sz="1550" b="1" dirty="0" smtClean="0">
                <a:latin typeface="Arial"/>
                <a:cs typeface="Arial"/>
              </a:rPr>
              <a:t>r</a:t>
            </a:r>
            <a:endParaRPr sz="1550"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366014" y="7076792"/>
            <a:ext cx="5597012" cy="217495"/>
          </a:xfrm>
          <a:prstGeom prst="rect">
            <a:avLst/>
          </a:prstGeom>
        </p:spPr>
        <p:txBody>
          <a:bodyPr wrap="square" lIns="0" tIns="10445" rIns="0" bIns="0" rtlCol="0">
            <a:noAutofit/>
          </a:bodyPr>
          <a:lstStyle/>
          <a:p>
            <a:pPr marL="12700">
              <a:lnSpc>
                <a:spcPts val="1645"/>
              </a:lnSpc>
            </a:pPr>
            <a:r>
              <a:rPr sz="1500" spc="-1" dirty="0" smtClean="0">
                <a:latin typeface="Arial"/>
                <a:cs typeface="Arial"/>
              </a:rPr>
              <a:t>r </a:t>
            </a:r>
            <a:r>
              <a:rPr sz="1500" spc="0" dirty="0" smtClean="0">
                <a:latin typeface="Wingdings"/>
                <a:cs typeface="Wingdings"/>
              </a:rPr>
              <a:t></a:t>
            </a:r>
            <a:r>
              <a:rPr sz="1500" spc="44" dirty="0" smtClean="0">
                <a:latin typeface="Times New Roman"/>
                <a:cs typeface="Times New Roman"/>
              </a:rPr>
              <a:t> </a:t>
            </a:r>
            <a:r>
              <a:rPr sz="1500" spc="-1" dirty="0" smtClean="0">
                <a:latin typeface="Arial"/>
                <a:cs typeface="Arial"/>
              </a:rPr>
              <a:t>r* , tip velocity tends to zero due to the Gibbs-Thomson effect</a:t>
            </a:r>
            <a:endParaRPr sz="150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366014" y="7421978"/>
            <a:ext cx="6745926" cy="563374"/>
          </a:xfrm>
          <a:prstGeom prst="rect">
            <a:avLst/>
          </a:prstGeom>
        </p:spPr>
        <p:txBody>
          <a:bodyPr wrap="square" lIns="0" tIns="10445" rIns="0" bIns="0" rtlCol="0">
            <a:noAutofit/>
          </a:bodyPr>
          <a:lstStyle/>
          <a:p>
            <a:pPr marL="12700">
              <a:lnSpc>
                <a:spcPts val="1645"/>
              </a:lnSpc>
            </a:pPr>
            <a:r>
              <a:rPr sz="1500" spc="-1" dirty="0" smtClean="0">
                <a:latin typeface="Arial"/>
                <a:cs typeface="Arial"/>
              </a:rPr>
              <a:t>r </a:t>
            </a:r>
            <a:r>
              <a:rPr sz="1500" spc="0" dirty="0" smtClean="0">
                <a:latin typeface="Wingdings"/>
                <a:cs typeface="Wingdings"/>
              </a:rPr>
              <a:t></a:t>
            </a:r>
            <a:r>
              <a:rPr sz="1500" spc="-1" dirty="0" smtClean="0">
                <a:latin typeface="Arial"/>
                <a:cs typeface="Arial"/>
              </a:rPr>
              <a:t>∞ (planar interface), tip velocity tends to zero due to slower heat conduction</a:t>
            </a:r>
            <a:endParaRPr sz="1500">
              <a:latin typeface="Arial"/>
              <a:cs typeface="Arial"/>
            </a:endParaRPr>
          </a:p>
          <a:p>
            <a:pPr marL="12719" marR="28814">
              <a:lnSpc>
                <a:spcPct val="95825"/>
              </a:lnSpc>
              <a:spcBef>
                <a:spcPts val="916"/>
              </a:spcBef>
            </a:pPr>
            <a:r>
              <a:rPr sz="1500" b="1" spc="-1" dirty="0" smtClean="0">
                <a:latin typeface="Arial"/>
                <a:cs typeface="Arial"/>
              </a:rPr>
              <a:t>The maximum velocity is obtained when r = 2r*,</a:t>
            </a:r>
            <a:endParaRPr sz="150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2662682" y="10077542"/>
            <a:ext cx="2256008" cy="217423"/>
          </a:xfrm>
          <a:prstGeom prst="rect">
            <a:avLst/>
          </a:prstGeom>
        </p:spPr>
        <p:txBody>
          <a:bodyPr wrap="square" lIns="0" tIns="10541" rIns="0" bIns="0" rtlCol="0">
            <a:noAutofit/>
          </a:bodyPr>
          <a:lstStyle/>
          <a:p>
            <a:pPr marL="12700">
              <a:lnSpc>
                <a:spcPts val="1660"/>
              </a:lnSpc>
            </a:pPr>
            <a:r>
              <a:rPr sz="1500" spc="58" dirty="0" smtClean="0">
                <a:latin typeface="Times New Roman"/>
                <a:cs typeface="Times New Roman"/>
              </a:rPr>
              <a:t>Solidification of materials</a:t>
            </a:r>
            <a:endParaRPr sz="150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6781519" y="10077542"/>
            <a:ext cx="265545" cy="217423"/>
          </a:xfrm>
          <a:prstGeom prst="rect">
            <a:avLst/>
          </a:prstGeom>
        </p:spPr>
        <p:txBody>
          <a:bodyPr wrap="square" lIns="0" tIns="10541" rIns="0" bIns="0" rtlCol="0">
            <a:noAutofit/>
          </a:bodyPr>
          <a:lstStyle/>
          <a:p>
            <a:pPr marL="12700">
              <a:lnSpc>
                <a:spcPts val="1660"/>
              </a:lnSpc>
            </a:pPr>
            <a:r>
              <a:rPr lang="en-US" sz="1500" spc="75" dirty="0" smtClean="0">
                <a:latin typeface="Times New Roman"/>
                <a:cs typeface="Times New Roman"/>
              </a:rPr>
              <a:t>9</a:t>
            </a:r>
            <a:endParaRPr sz="1500" dirty="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280416" y="1071372"/>
            <a:ext cx="6917435" cy="78485"/>
          </a:xfrm>
          <a:prstGeom prst="rect">
            <a:avLst/>
          </a:prstGeom>
        </p:spPr>
        <p:txBody>
          <a:bodyPr wrap="square" lIns="0" tIns="2285" rIns="0" bIns="0" rtlCol="0">
            <a:noAutofit/>
          </a:bodyPr>
          <a:lstStyle/>
          <a:p>
            <a:pPr marL="25400">
              <a:lnSpc>
                <a:spcPts val="600"/>
              </a:lnSpc>
            </a:pPr>
            <a:endParaRPr sz="600"/>
          </a:p>
        </p:txBody>
      </p:sp>
      <p:sp>
        <p:nvSpPr>
          <p:cNvPr id="13" name="object 13"/>
          <p:cNvSpPr txBox="1"/>
          <p:nvPr/>
        </p:nvSpPr>
        <p:spPr>
          <a:xfrm>
            <a:off x="3877641" y="2393938"/>
            <a:ext cx="55802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2" name="object 12"/>
          <p:cNvSpPr txBox="1"/>
          <p:nvPr/>
        </p:nvSpPr>
        <p:spPr>
          <a:xfrm>
            <a:off x="4014405" y="2393946"/>
            <a:ext cx="62299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1" name="object 11"/>
          <p:cNvSpPr txBox="1"/>
          <p:nvPr/>
        </p:nvSpPr>
        <p:spPr>
          <a:xfrm>
            <a:off x="3630740" y="4234168"/>
            <a:ext cx="55795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0" name="object 10"/>
          <p:cNvSpPr txBox="1"/>
          <p:nvPr/>
        </p:nvSpPr>
        <p:spPr>
          <a:xfrm>
            <a:off x="3767497" y="4234168"/>
            <a:ext cx="62306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9" name="object 9"/>
          <p:cNvSpPr txBox="1"/>
          <p:nvPr/>
        </p:nvSpPr>
        <p:spPr>
          <a:xfrm>
            <a:off x="4039914" y="4282948"/>
            <a:ext cx="53549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8" name="object 8"/>
          <p:cNvSpPr txBox="1"/>
          <p:nvPr/>
        </p:nvSpPr>
        <p:spPr>
          <a:xfrm>
            <a:off x="2021586" y="5318502"/>
            <a:ext cx="272795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7" name="object 7"/>
          <p:cNvSpPr txBox="1"/>
          <p:nvPr/>
        </p:nvSpPr>
        <p:spPr>
          <a:xfrm>
            <a:off x="2358206" y="5318502"/>
            <a:ext cx="241737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6" name="object 6"/>
          <p:cNvSpPr txBox="1"/>
          <p:nvPr/>
        </p:nvSpPr>
        <p:spPr>
          <a:xfrm>
            <a:off x="2882646" y="6060690"/>
            <a:ext cx="150879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" name="object 5"/>
          <p:cNvSpPr txBox="1"/>
          <p:nvPr/>
        </p:nvSpPr>
        <p:spPr>
          <a:xfrm>
            <a:off x="3173730" y="6060690"/>
            <a:ext cx="248414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" name="object 4"/>
          <p:cNvSpPr txBox="1"/>
          <p:nvPr/>
        </p:nvSpPr>
        <p:spPr>
          <a:xfrm>
            <a:off x="3825240" y="6060690"/>
            <a:ext cx="151638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" name="object 3"/>
          <p:cNvSpPr txBox="1"/>
          <p:nvPr/>
        </p:nvSpPr>
        <p:spPr>
          <a:xfrm>
            <a:off x="4141470" y="6060690"/>
            <a:ext cx="248412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" name="object 2"/>
          <p:cNvSpPr txBox="1"/>
          <p:nvPr/>
        </p:nvSpPr>
        <p:spPr>
          <a:xfrm>
            <a:off x="4915662" y="6086602"/>
            <a:ext cx="181355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</TotalTime>
  <Words>1606</Words>
  <Application>Microsoft Office PowerPoint</Application>
  <PresentationFormat>Custom</PresentationFormat>
  <Paragraphs>322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OSAMA CENTER</cp:lastModifiedBy>
  <cp:revision>2</cp:revision>
  <dcterms:modified xsi:type="dcterms:W3CDTF">2018-11-15T08:10:21Z</dcterms:modified>
</cp:coreProperties>
</file>